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2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719" r:id="rId6"/>
  </p:sldMasterIdLst>
  <p:sldIdLst>
    <p:sldId id="257" r:id="rId7"/>
    <p:sldId id="263" r:id="rId8"/>
    <p:sldId id="279" r:id="rId9"/>
    <p:sldId id="283" r:id="rId10"/>
    <p:sldId id="343" r:id="rId11"/>
    <p:sldId id="338" r:id="rId12"/>
    <p:sldId id="340" r:id="rId13"/>
    <p:sldId id="339" r:id="rId14"/>
    <p:sldId id="341" r:id="rId15"/>
    <p:sldId id="327" r:id="rId16"/>
    <p:sldId id="256" r:id="rId17"/>
    <p:sldId id="324" r:id="rId18"/>
    <p:sldId id="337" r:id="rId19"/>
    <p:sldId id="274" r:id="rId20"/>
    <p:sldId id="275" r:id="rId21"/>
    <p:sldId id="326" r:id="rId22"/>
    <p:sldId id="325" r:id="rId23"/>
    <p:sldId id="335" r:id="rId2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ukonen Maija" userId="7668e934-f2f6-4ded-a0e0-45c12154f597" providerId="ADAL" clId="{BDA2B0E0-6D7E-4C07-A924-5DF11B6DD846}"/>
    <pc:docChg chg="custSel modSld">
      <pc:chgData name="Loukonen Maija" userId="7668e934-f2f6-4ded-a0e0-45c12154f597" providerId="ADAL" clId="{BDA2B0E0-6D7E-4C07-A924-5DF11B6DD846}" dt="2024-12-17T09:33:53.017" v="6" actId="1076"/>
      <pc:docMkLst>
        <pc:docMk/>
      </pc:docMkLst>
      <pc:sldChg chg="addSp modSp">
        <pc:chgData name="Loukonen Maija" userId="7668e934-f2f6-4ded-a0e0-45c12154f597" providerId="ADAL" clId="{BDA2B0E0-6D7E-4C07-A924-5DF11B6DD846}" dt="2024-12-17T09:33:53.017" v="6" actId="1076"/>
        <pc:sldMkLst>
          <pc:docMk/>
          <pc:sldMk cId="3717717512" sldId="335"/>
        </pc:sldMkLst>
        <pc:spChg chg="mod">
          <ac:chgData name="Loukonen Maija" userId="7668e934-f2f6-4ded-a0e0-45c12154f597" providerId="ADAL" clId="{BDA2B0E0-6D7E-4C07-A924-5DF11B6DD846}" dt="2024-12-17T09:33:53.017" v="6" actId="1076"/>
          <ac:spMkLst>
            <pc:docMk/>
            <pc:sldMk cId="3717717512" sldId="335"/>
            <ac:spMk id="3" creationId="{A0A9023A-6EEB-48FD-8D50-3D226A25FE89}"/>
          </ac:spMkLst>
        </pc:spChg>
        <pc:spChg chg="add mod">
          <ac:chgData name="Loukonen Maija" userId="7668e934-f2f6-4ded-a0e0-45c12154f597" providerId="ADAL" clId="{BDA2B0E0-6D7E-4C07-A924-5DF11B6DD846}" dt="2024-12-17T09:33:08.098" v="1" actId="27636"/>
          <ac:spMkLst>
            <pc:docMk/>
            <pc:sldMk cId="3717717512" sldId="335"/>
            <ac:spMk id="13" creationId="{77D6D8D2-3360-40AF-A046-502FEF565228}"/>
          </ac:spMkLst>
        </pc:spChg>
        <pc:spChg chg="add mod">
          <ac:chgData name="Loukonen Maija" userId="7668e934-f2f6-4ded-a0e0-45c12154f597" providerId="ADAL" clId="{BDA2B0E0-6D7E-4C07-A924-5DF11B6DD846}" dt="2024-12-17T09:33:40.287" v="5" actId="20577"/>
          <ac:spMkLst>
            <pc:docMk/>
            <pc:sldMk cId="3717717512" sldId="335"/>
            <ac:spMk id="14" creationId="{10FA875F-63E9-4E0E-8FB0-25AD026F1A6E}"/>
          </ac:spMkLst>
        </pc:sp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63.png"/></Relationships>
</file>

<file path=ppt/diagrams/_rels/drawing2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6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833833-8F1A-4393-B840-7E06C38C3AE1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C8979E5B-8740-41A1-A567-ACA0F331F485}">
      <dgm:prSet/>
      <dgm:spPr/>
      <dgm:t>
        <a:bodyPr/>
        <a:lstStyle/>
        <a:p>
          <a:r>
            <a:rPr lang="fi-FI" dirty="0">
              <a:solidFill>
                <a:srgbClr val="212529"/>
              </a:solidFill>
              <a:latin typeface="-apple-system"/>
            </a:rPr>
            <a:t>Kansallinen kehittämistyö OKM</a:t>
          </a:r>
        </a:p>
      </dgm:t>
    </dgm:pt>
    <dgm:pt modelId="{2A0D7846-BBED-4FB9-A5E1-E1E5E98F736D}" type="parTrans" cxnId="{F93A66BA-B05F-4874-B4F9-1CEC5DCE1828}">
      <dgm:prSet/>
      <dgm:spPr/>
      <dgm:t>
        <a:bodyPr/>
        <a:lstStyle/>
        <a:p>
          <a:endParaRPr lang="fi-FI"/>
        </a:p>
      </dgm:t>
    </dgm:pt>
    <dgm:pt modelId="{370A7E07-FEF6-4BC4-8ED4-9A2030C014C1}" type="sibTrans" cxnId="{F93A66BA-B05F-4874-B4F9-1CEC5DCE1828}">
      <dgm:prSet/>
      <dgm:spPr/>
      <dgm:t>
        <a:bodyPr/>
        <a:lstStyle/>
        <a:p>
          <a:endParaRPr lang="fi-FI"/>
        </a:p>
      </dgm:t>
    </dgm:pt>
    <dgm:pt modelId="{5B2F84BD-EFCD-4F4D-BEA1-98299B06DFD1}">
      <dgm:prSet/>
      <dgm:spPr/>
      <dgm:t>
        <a:bodyPr/>
        <a:lstStyle/>
        <a:p>
          <a:pPr>
            <a:buNone/>
          </a:pPr>
          <a:r>
            <a:rPr lang="fi-FI" dirty="0">
              <a:solidFill>
                <a:srgbClr val="212529"/>
              </a:solidFill>
              <a:latin typeface="-apple-system"/>
            </a:rPr>
            <a:t>SKY Sitouttava kouluyhteisötyö Tampereen kaupunkiseudulla 2021-2023</a:t>
          </a:r>
        </a:p>
      </dgm:t>
    </dgm:pt>
    <dgm:pt modelId="{9CC5294C-D96F-4B5C-957E-7CEDE31BC32B}" type="parTrans" cxnId="{6A976D7A-0CFA-4B46-8BEB-5A70562A5355}">
      <dgm:prSet/>
      <dgm:spPr/>
      <dgm:t>
        <a:bodyPr/>
        <a:lstStyle/>
        <a:p>
          <a:endParaRPr lang="fi-FI"/>
        </a:p>
      </dgm:t>
    </dgm:pt>
    <dgm:pt modelId="{1975925C-78B8-49C8-815A-8F9542CD8347}" type="sibTrans" cxnId="{6A976D7A-0CFA-4B46-8BEB-5A70562A5355}">
      <dgm:prSet/>
      <dgm:spPr/>
      <dgm:t>
        <a:bodyPr/>
        <a:lstStyle/>
        <a:p>
          <a:endParaRPr lang="fi-FI"/>
        </a:p>
      </dgm:t>
    </dgm:pt>
    <dgm:pt modelId="{1215FB8F-54F6-4A84-8FDC-6071494DC5A0}">
      <dgm:prSet/>
      <dgm:spPr/>
      <dgm:t>
        <a:bodyPr/>
        <a:lstStyle/>
        <a:p>
          <a:r>
            <a:rPr lang="fi-FI" dirty="0">
              <a:solidFill>
                <a:srgbClr val="212529"/>
              </a:solidFill>
              <a:latin typeface="-apple-system"/>
            </a:rPr>
            <a:t>LINK Pirkanmaan tuen jatkumot ja toimivat verkostot (1.8.2022-30.12.2023)</a:t>
          </a:r>
        </a:p>
      </dgm:t>
    </dgm:pt>
    <dgm:pt modelId="{C4D159AA-CAD0-4754-BC05-DB3B6906E24F}" type="parTrans" cxnId="{92EBE8C7-A0DF-4BDC-A28E-EC879F7B8FB5}">
      <dgm:prSet/>
      <dgm:spPr/>
      <dgm:t>
        <a:bodyPr/>
        <a:lstStyle/>
        <a:p>
          <a:endParaRPr lang="fi-FI"/>
        </a:p>
      </dgm:t>
    </dgm:pt>
    <dgm:pt modelId="{8077557F-CD9E-48A4-A55E-432777B919D8}" type="sibTrans" cxnId="{92EBE8C7-A0DF-4BDC-A28E-EC879F7B8FB5}">
      <dgm:prSet/>
      <dgm:spPr/>
      <dgm:t>
        <a:bodyPr/>
        <a:lstStyle/>
        <a:p>
          <a:endParaRPr lang="fi-FI"/>
        </a:p>
      </dgm:t>
    </dgm:pt>
    <dgm:pt modelId="{867B4707-E487-4C84-9810-F394D29CB336}">
      <dgm:prSet/>
      <dgm:spPr/>
      <dgm:t>
        <a:bodyPr/>
        <a:lstStyle/>
        <a:p>
          <a:r>
            <a:rPr lang="fi-FI" dirty="0">
              <a:solidFill>
                <a:srgbClr val="212529"/>
              </a:solidFill>
              <a:latin typeface="-apple-system"/>
            </a:rPr>
            <a:t>Läsnä –kouluun kiinnittyminen ja poissaoloihin puuttuminen Tampereen kaupunkiseudulla (1.1.2024-30.12.2024)</a:t>
          </a:r>
        </a:p>
      </dgm:t>
    </dgm:pt>
    <dgm:pt modelId="{13541503-7744-4ABE-B253-DA0FD5A4C230}" type="parTrans" cxnId="{346E2F03-E8E2-4D57-B4F4-4A1DCF1B02F6}">
      <dgm:prSet/>
      <dgm:spPr/>
      <dgm:t>
        <a:bodyPr/>
        <a:lstStyle/>
        <a:p>
          <a:endParaRPr lang="fi-FI"/>
        </a:p>
      </dgm:t>
    </dgm:pt>
    <dgm:pt modelId="{EB898876-1652-42DD-B6CA-B88544BBC72E}" type="sibTrans" cxnId="{346E2F03-E8E2-4D57-B4F4-4A1DCF1B02F6}">
      <dgm:prSet/>
      <dgm:spPr/>
      <dgm:t>
        <a:bodyPr/>
        <a:lstStyle/>
        <a:p>
          <a:endParaRPr lang="fi-FI"/>
        </a:p>
      </dgm:t>
    </dgm:pt>
    <dgm:pt modelId="{6CDCEBC8-A7FE-4F22-96D3-A9B7580B6197}" type="pres">
      <dgm:prSet presAssocID="{ED833833-8F1A-4393-B840-7E06C38C3AE1}" presName="CompostProcess" presStyleCnt="0">
        <dgm:presLayoutVars>
          <dgm:dir/>
          <dgm:resizeHandles val="exact"/>
        </dgm:presLayoutVars>
      </dgm:prSet>
      <dgm:spPr/>
    </dgm:pt>
    <dgm:pt modelId="{337C3DAA-7472-48C4-A5DA-7524E4766117}" type="pres">
      <dgm:prSet presAssocID="{ED833833-8F1A-4393-B840-7E06C38C3AE1}" presName="arrow" presStyleLbl="bgShp" presStyleIdx="0" presStyleCnt="1"/>
      <dgm:spPr/>
    </dgm:pt>
    <dgm:pt modelId="{EE518452-E70C-4087-93CB-16E7A864D60D}" type="pres">
      <dgm:prSet presAssocID="{ED833833-8F1A-4393-B840-7E06C38C3AE1}" presName="linearProcess" presStyleCnt="0"/>
      <dgm:spPr/>
    </dgm:pt>
    <dgm:pt modelId="{33882457-4CD7-41F8-ABBB-B0FFF0E039D1}" type="pres">
      <dgm:prSet presAssocID="{C8979E5B-8740-41A1-A567-ACA0F331F485}" presName="textNode" presStyleLbl="node1" presStyleIdx="0" presStyleCnt="4">
        <dgm:presLayoutVars>
          <dgm:bulletEnabled val="1"/>
        </dgm:presLayoutVars>
      </dgm:prSet>
      <dgm:spPr/>
    </dgm:pt>
    <dgm:pt modelId="{48A3294E-D006-4B60-ABFA-0FBFB5FFBA4E}" type="pres">
      <dgm:prSet presAssocID="{370A7E07-FEF6-4BC4-8ED4-9A2030C014C1}" presName="sibTrans" presStyleCnt="0"/>
      <dgm:spPr/>
    </dgm:pt>
    <dgm:pt modelId="{9E07F5ED-6F8B-444D-84D9-AF49392FE928}" type="pres">
      <dgm:prSet presAssocID="{5B2F84BD-EFCD-4F4D-BEA1-98299B06DFD1}" presName="textNode" presStyleLbl="node1" presStyleIdx="1" presStyleCnt="4">
        <dgm:presLayoutVars>
          <dgm:bulletEnabled val="1"/>
        </dgm:presLayoutVars>
      </dgm:prSet>
      <dgm:spPr/>
    </dgm:pt>
    <dgm:pt modelId="{5CFA9756-6CB8-44E4-ADA4-07BEFAAB274D}" type="pres">
      <dgm:prSet presAssocID="{1975925C-78B8-49C8-815A-8F9542CD8347}" presName="sibTrans" presStyleCnt="0"/>
      <dgm:spPr/>
    </dgm:pt>
    <dgm:pt modelId="{8B8E5588-1EBA-452C-A963-82948AEB8D35}" type="pres">
      <dgm:prSet presAssocID="{1215FB8F-54F6-4A84-8FDC-6071494DC5A0}" presName="textNode" presStyleLbl="node1" presStyleIdx="2" presStyleCnt="4">
        <dgm:presLayoutVars>
          <dgm:bulletEnabled val="1"/>
        </dgm:presLayoutVars>
      </dgm:prSet>
      <dgm:spPr/>
    </dgm:pt>
    <dgm:pt modelId="{68294FFE-71D2-4D26-97BD-422CDDA28668}" type="pres">
      <dgm:prSet presAssocID="{8077557F-CD9E-48A4-A55E-432777B919D8}" presName="sibTrans" presStyleCnt="0"/>
      <dgm:spPr/>
    </dgm:pt>
    <dgm:pt modelId="{AF6A1438-FFB0-4BA6-A96E-97C4CA339C7A}" type="pres">
      <dgm:prSet presAssocID="{867B4707-E487-4C84-9810-F394D29CB336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346E2F03-E8E2-4D57-B4F4-4A1DCF1B02F6}" srcId="{ED833833-8F1A-4393-B840-7E06C38C3AE1}" destId="{867B4707-E487-4C84-9810-F394D29CB336}" srcOrd="3" destOrd="0" parTransId="{13541503-7744-4ABE-B253-DA0FD5A4C230}" sibTransId="{EB898876-1652-42DD-B6CA-B88544BBC72E}"/>
    <dgm:cxn modelId="{081CF718-6418-4520-ABE4-2D46A76AE047}" type="presOf" srcId="{867B4707-E487-4C84-9810-F394D29CB336}" destId="{AF6A1438-FFB0-4BA6-A96E-97C4CA339C7A}" srcOrd="0" destOrd="0" presId="urn:microsoft.com/office/officeart/2005/8/layout/hProcess9"/>
    <dgm:cxn modelId="{AD2C5D4B-0EE4-4C7F-B12C-2A3F2E44BDF1}" type="presOf" srcId="{5B2F84BD-EFCD-4F4D-BEA1-98299B06DFD1}" destId="{9E07F5ED-6F8B-444D-84D9-AF49392FE928}" srcOrd="0" destOrd="0" presId="urn:microsoft.com/office/officeart/2005/8/layout/hProcess9"/>
    <dgm:cxn modelId="{6A976D7A-0CFA-4B46-8BEB-5A70562A5355}" srcId="{ED833833-8F1A-4393-B840-7E06C38C3AE1}" destId="{5B2F84BD-EFCD-4F4D-BEA1-98299B06DFD1}" srcOrd="1" destOrd="0" parTransId="{9CC5294C-D96F-4B5C-957E-7CEDE31BC32B}" sibTransId="{1975925C-78B8-49C8-815A-8F9542CD8347}"/>
    <dgm:cxn modelId="{F93A66BA-B05F-4874-B4F9-1CEC5DCE1828}" srcId="{ED833833-8F1A-4393-B840-7E06C38C3AE1}" destId="{C8979E5B-8740-41A1-A567-ACA0F331F485}" srcOrd="0" destOrd="0" parTransId="{2A0D7846-BBED-4FB9-A5E1-E1E5E98F736D}" sibTransId="{370A7E07-FEF6-4BC4-8ED4-9A2030C014C1}"/>
    <dgm:cxn modelId="{825C4BBB-5E9E-4657-B424-B8D280ADAC2D}" type="presOf" srcId="{ED833833-8F1A-4393-B840-7E06C38C3AE1}" destId="{6CDCEBC8-A7FE-4F22-96D3-A9B7580B6197}" srcOrd="0" destOrd="0" presId="urn:microsoft.com/office/officeart/2005/8/layout/hProcess9"/>
    <dgm:cxn modelId="{92EBE8C7-A0DF-4BDC-A28E-EC879F7B8FB5}" srcId="{ED833833-8F1A-4393-B840-7E06C38C3AE1}" destId="{1215FB8F-54F6-4A84-8FDC-6071494DC5A0}" srcOrd="2" destOrd="0" parTransId="{C4D159AA-CAD0-4754-BC05-DB3B6906E24F}" sibTransId="{8077557F-CD9E-48A4-A55E-432777B919D8}"/>
    <dgm:cxn modelId="{5D174BE4-F5A8-42A1-A399-223612BB4301}" type="presOf" srcId="{C8979E5B-8740-41A1-A567-ACA0F331F485}" destId="{33882457-4CD7-41F8-ABBB-B0FFF0E039D1}" srcOrd="0" destOrd="0" presId="urn:microsoft.com/office/officeart/2005/8/layout/hProcess9"/>
    <dgm:cxn modelId="{939003EA-3837-4B48-AA2E-7B90393CADE7}" type="presOf" srcId="{1215FB8F-54F6-4A84-8FDC-6071494DC5A0}" destId="{8B8E5588-1EBA-452C-A963-82948AEB8D35}" srcOrd="0" destOrd="0" presId="urn:microsoft.com/office/officeart/2005/8/layout/hProcess9"/>
    <dgm:cxn modelId="{9B9828DE-3A8C-4807-B86C-3DEAB803F551}" type="presParOf" srcId="{6CDCEBC8-A7FE-4F22-96D3-A9B7580B6197}" destId="{337C3DAA-7472-48C4-A5DA-7524E4766117}" srcOrd="0" destOrd="0" presId="urn:microsoft.com/office/officeart/2005/8/layout/hProcess9"/>
    <dgm:cxn modelId="{71DCB61A-8C55-4EB3-A68B-97521B79E64A}" type="presParOf" srcId="{6CDCEBC8-A7FE-4F22-96D3-A9B7580B6197}" destId="{EE518452-E70C-4087-93CB-16E7A864D60D}" srcOrd="1" destOrd="0" presId="urn:microsoft.com/office/officeart/2005/8/layout/hProcess9"/>
    <dgm:cxn modelId="{2FB8B493-4553-4FE4-A0F2-D728B8BA914A}" type="presParOf" srcId="{EE518452-E70C-4087-93CB-16E7A864D60D}" destId="{33882457-4CD7-41F8-ABBB-B0FFF0E039D1}" srcOrd="0" destOrd="0" presId="urn:microsoft.com/office/officeart/2005/8/layout/hProcess9"/>
    <dgm:cxn modelId="{22A4F8D4-516D-4E61-BCDC-EEA94C7129C3}" type="presParOf" srcId="{EE518452-E70C-4087-93CB-16E7A864D60D}" destId="{48A3294E-D006-4B60-ABFA-0FBFB5FFBA4E}" srcOrd="1" destOrd="0" presId="urn:microsoft.com/office/officeart/2005/8/layout/hProcess9"/>
    <dgm:cxn modelId="{62211D79-FA39-46CA-8169-AD986641D3C1}" type="presParOf" srcId="{EE518452-E70C-4087-93CB-16E7A864D60D}" destId="{9E07F5ED-6F8B-444D-84D9-AF49392FE928}" srcOrd="2" destOrd="0" presId="urn:microsoft.com/office/officeart/2005/8/layout/hProcess9"/>
    <dgm:cxn modelId="{3CC8BC7D-9F3A-4ED2-A896-C81E73043B97}" type="presParOf" srcId="{EE518452-E70C-4087-93CB-16E7A864D60D}" destId="{5CFA9756-6CB8-44E4-ADA4-07BEFAAB274D}" srcOrd="3" destOrd="0" presId="urn:microsoft.com/office/officeart/2005/8/layout/hProcess9"/>
    <dgm:cxn modelId="{A1193537-3626-4FA7-A0D9-484D37DD8060}" type="presParOf" srcId="{EE518452-E70C-4087-93CB-16E7A864D60D}" destId="{8B8E5588-1EBA-452C-A963-82948AEB8D35}" srcOrd="4" destOrd="0" presId="urn:microsoft.com/office/officeart/2005/8/layout/hProcess9"/>
    <dgm:cxn modelId="{04662DAF-E389-4338-A2E1-1070B6DB57D5}" type="presParOf" srcId="{EE518452-E70C-4087-93CB-16E7A864D60D}" destId="{68294FFE-71D2-4D26-97BD-422CDDA28668}" srcOrd="5" destOrd="0" presId="urn:microsoft.com/office/officeart/2005/8/layout/hProcess9"/>
    <dgm:cxn modelId="{1C6ECD42-2037-415E-93F6-65D81DBB5D38}" type="presParOf" srcId="{EE518452-E70C-4087-93CB-16E7A864D60D}" destId="{AF6A1438-FFB0-4BA6-A96E-97C4CA339C7A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D89ECB-1E62-488F-8C37-DCD1356368F6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B0B3E053-6110-431B-9F11-7A0CA6CBFD0F}">
      <dgm:prSet phldrT="[Teksti]" custT="1"/>
      <dgm:spPr/>
      <dgm:t>
        <a:bodyPr/>
        <a:lstStyle/>
        <a:p>
          <a:r>
            <a:rPr lang="fi-FI" sz="3000" dirty="0">
              <a:latin typeface="Posterama" panose="020B0504020200020000" pitchFamily="34" charset="0"/>
              <a:cs typeface="Posterama" panose="020B0504020200020000" pitchFamily="34" charset="0"/>
            </a:rPr>
            <a:t>Projektipäällikkö</a:t>
          </a:r>
        </a:p>
      </dgm:t>
    </dgm:pt>
    <dgm:pt modelId="{AA106842-52EB-4DE0-9CD4-4067B1CA6A4E}" type="parTrans" cxnId="{1A0A3E27-8A1C-4E41-B235-2FA078E2ADB6}">
      <dgm:prSet/>
      <dgm:spPr/>
      <dgm:t>
        <a:bodyPr/>
        <a:lstStyle/>
        <a:p>
          <a:endParaRPr lang="fi-FI"/>
        </a:p>
      </dgm:t>
    </dgm:pt>
    <dgm:pt modelId="{04DA4D3A-AE53-429F-89D1-38A1D9896907}" type="sibTrans" cxnId="{1A0A3E27-8A1C-4E41-B235-2FA078E2ADB6}">
      <dgm:prSet/>
      <dgm:spPr/>
      <dgm:t>
        <a:bodyPr/>
        <a:lstStyle/>
        <a:p>
          <a:endParaRPr lang="fi-FI"/>
        </a:p>
      </dgm:t>
    </dgm:pt>
    <dgm:pt modelId="{A0DDDD8F-BD3A-4FE7-B080-9E1B1BB36C98}">
      <dgm:prSet phldrT="[Teksti]" custT="1"/>
      <dgm:spPr/>
      <dgm:t>
        <a:bodyPr/>
        <a:lstStyle/>
        <a:p>
          <a:r>
            <a:rPr lang="fi-FI" sz="3000" dirty="0">
              <a:latin typeface="Posterama" panose="020B0504020200020000" pitchFamily="34" charset="0"/>
              <a:cs typeface="Posterama" panose="020B0504020200020000" pitchFamily="34" charset="0"/>
            </a:rPr>
            <a:t>Ohjausryhmä</a:t>
          </a:r>
        </a:p>
      </dgm:t>
    </dgm:pt>
    <dgm:pt modelId="{B922359E-7F43-41C5-927D-6E75F9C01B29}" type="parTrans" cxnId="{179D3F3F-B053-422B-B839-2EE0281EFC16}">
      <dgm:prSet/>
      <dgm:spPr/>
      <dgm:t>
        <a:bodyPr/>
        <a:lstStyle/>
        <a:p>
          <a:endParaRPr lang="fi-FI"/>
        </a:p>
      </dgm:t>
    </dgm:pt>
    <dgm:pt modelId="{42562FB9-A76D-4C78-996B-D1D00BF66066}" type="sibTrans" cxnId="{179D3F3F-B053-422B-B839-2EE0281EFC16}">
      <dgm:prSet/>
      <dgm:spPr/>
      <dgm:t>
        <a:bodyPr/>
        <a:lstStyle/>
        <a:p>
          <a:endParaRPr lang="fi-FI"/>
        </a:p>
      </dgm:t>
    </dgm:pt>
    <dgm:pt modelId="{9B82A915-438B-4C0E-BEF3-1B26CCED9532}">
      <dgm:prSet phldrT="[Teksti]" custT="1"/>
      <dgm:spPr/>
      <dgm:t>
        <a:bodyPr/>
        <a:lstStyle/>
        <a:p>
          <a:r>
            <a:rPr lang="fi-FI" sz="3000" dirty="0">
              <a:latin typeface="Posterama" panose="020B0504020200020000" pitchFamily="34" charset="0"/>
              <a:cs typeface="Posterama" panose="020B0504020200020000" pitchFamily="34" charset="0"/>
            </a:rPr>
            <a:t>Operatiivinen ryhmä</a:t>
          </a:r>
        </a:p>
      </dgm:t>
    </dgm:pt>
    <dgm:pt modelId="{6C66A641-4523-4D95-83CD-A556D0F840EE}" type="parTrans" cxnId="{71762181-EDF7-4B10-AC43-975F16F8AE17}">
      <dgm:prSet/>
      <dgm:spPr/>
      <dgm:t>
        <a:bodyPr/>
        <a:lstStyle/>
        <a:p>
          <a:endParaRPr lang="fi-FI"/>
        </a:p>
      </dgm:t>
    </dgm:pt>
    <dgm:pt modelId="{8B83C97A-CB5B-4FF3-B77A-7FD286723E63}" type="sibTrans" cxnId="{71762181-EDF7-4B10-AC43-975F16F8AE17}">
      <dgm:prSet/>
      <dgm:spPr/>
      <dgm:t>
        <a:bodyPr/>
        <a:lstStyle/>
        <a:p>
          <a:endParaRPr lang="fi-FI"/>
        </a:p>
      </dgm:t>
    </dgm:pt>
    <dgm:pt modelId="{5C2EAE85-F777-40CF-9300-6BE555D31D8B}" type="pres">
      <dgm:prSet presAssocID="{52D89ECB-1E62-488F-8C37-DCD1356368F6}" presName="linearFlow" presStyleCnt="0">
        <dgm:presLayoutVars>
          <dgm:dir/>
          <dgm:resizeHandles val="exact"/>
        </dgm:presLayoutVars>
      </dgm:prSet>
      <dgm:spPr/>
    </dgm:pt>
    <dgm:pt modelId="{ACB16F3A-8244-4E32-B4BA-4F53A3B8852E}" type="pres">
      <dgm:prSet presAssocID="{B0B3E053-6110-431B-9F11-7A0CA6CBFD0F}" presName="comp" presStyleCnt="0"/>
      <dgm:spPr/>
    </dgm:pt>
    <dgm:pt modelId="{C2D995A9-AAB9-4C07-B936-ACC9D393FD00}" type="pres">
      <dgm:prSet presAssocID="{B0B3E053-6110-431B-9F11-7A0CA6CBFD0F}" presName="rect2" presStyleLbl="node1" presStyleIdx="0" presStyleCnt="3" custLinFactNeighborX="65980" custLinFactNeighborY="18261">
        <dgm:presLayoutVars>
          <dgm:bulletEnabled val="1"/>
        </dgm:presLayoutVars>
      </dgm:prSet>
      <dgm:spPr/>
    </dgm:pt>
    <dgm:pt modelId="{69D0443F-9900-4490-AC1D-801FF8D2AAF2}" type="pres">
      <dgm:prSet presAssocID="{B0B3E053-6110-431B-9F11-7A0CA6CBFD0F}" presName="rect1" presStyleLbl="lnNode1" presStyleIdx="0" presStyleCnt="3" custLinFactX="-100000" custLinFactY="100000" custLinFactNeighborX="-106847" custLinFactNeighborY="131334"/>
      <dgm:spPr>
        <a:blipFill rotWithShape="1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 l="-28000" r="-28000"/>
          </a:stretch>
        </a:blipFill>
        <a:ln w="28575">
          <a:solidFill>
            <a:schemeClr val="accent1"/>
          </a:solidFill>
        </a:ln>
      </dgm:spPr>
    </dgm:pt>
    <dgm:pt modelId="{B0E3EE98-4024-49D0-8674-B15909C19363}" type="pres">
      <dgm:prSet presAssocID="{04DA4D3A-AE53-429F-89D1-38A1D9896907}" presName="sibTrans" presStyleCnt="0"/>
      <dgm:spPr/>
    </dgm:pt>
    <dgm:pt modelId="{FD851F6F-03A6-47B4-975B-11F5EEEC985B}" type="pres">
      <dgm:prSet presAssocID="{A0DDDD8F-BD3A-4FE7-B080-9E1B1BB36C98}" presName="comp" presStyleCnt="0"/>
      <dgm:spPr/>
    </dgm:pt>
    <dgm:pt modelId="{CAE2988E-9BDF-4B88-BE59-3EC3FA278CFB}" type="pres">
      <dgm:prSet presAssocID="{A0DDDD8F-BD3A-4FE7-B080-9E1B1BB36C98}" presName="rect2" presStyleLbl="node1" presStyleIdx="1" presStyleCnt="3" custLinFactNeighborX="-78753" custLinFactNeighborY="-1540">
        <dgm:presLayoutVars>
          <dgm:bulletEnabled val="1"/>
        </dgm:presLayoutVars>
      </dgm:prSet>
      <dgm:spPr/>
    </dgm:pt>
    <dgm:pt modelId="{C497F03F-D287-4C7D-AE90-067878130DBD}" type="pres">
      <dgm:prSet presAssocID="{A0DDDD8F-BD3A-4FE7-B080-9E1B1BB36C98}" presName="rect1" presStyleLbl="lnNode1" presStyleIdx="1" presStyleCnt="3" custScaleX="75600" custLinFactNeighborX="-91972" custLinFactNeighborY="-48255"/>
      <dgm:spPr>
        <a:solidFill>
          <a:srgbClr val="006699"/>
        </a:solidFill>
      </dgm:spPr>
    </dgm:pt>
    <dgm:pt modelId="{B127BB5D-323A-4CDC-BB88-F21E63C4DE0C}" type="pres">
      <dgm:prSet presAssocID="{42562FB9-A76D-4C78-996B-D1D00BF66066}" presName="sibTrans" presStyleCnt="0"/>
      <dgm:spPr/>
    </dgm:pt>
    <dgm:pt modelId="{19C11DCF-4210-4356-9D1A-4D4C537F5547}" type="pres">
      <dgm:prSet presAssocID="{9B82A915-438B-4C0E-BEF3-1B26CCED9532}" presName="comp" presStyleCnt="0"/>
      <dgm:spPr/>
    </dgm:pt>
    <dgm:pt modelId="{9CA7F9CF-2365-43DE-BDA7-8A540108A3B4}" type="pres">
      <dgm:prSet presAssocID="{9B82A915-438B-4C0E-BEF3-1B26CCED9532}" presName="rect2" presStyleLbl="node1" presStyleIdx="2" presStyleCnt="3" custScaleY="95797" custLinFactNeighborX="52472" custLinFactNeighborY="-2186">
        <dgm:presLayoutVars>
          <dgm:bulletEnabled val="1"/>
        </dgm:presLayoutVars>
      </dgm:prSet>
      <dgm:spPr/>
    </dgm:pt>
    <dgm:pt modelId="{2FDED5B4-C276-4957-A5E9-9EE1BD0EBAD1}" type="pres">
      <dgm:prSet presAssocID="{9B82A915-438B-4C0E-BEF3-1B26CCED9532}" presName="rect1" presStyleLbl="lnNode1" presStyleIdx="2" presStyleCnt="3" custScaleX="232461" custScaleY="96921" custLinFactNeighborX="-11199" custLinFactNeighborY="1702"/>
      <dgm:spPr>
        <a:solidFill>
          <a:schemeClr val="bg1"/>
        </a:solidFill>
        <a:ln w="28575">
          <a:solidFill>
            <a:schemeClr val="accent1"/>
          </a:solidFill>
        </a:ln>
      </dgm:spPr>
    </dgm:pt>
  </dgm:ptLst>
  <dgm:cxnLst>
    <dgm:cxn modelId="{1A0A3E27-8A1C-4E41-B235-2FA078E2ADB6}" srcId="{52D89ECB-1E62-488F-8C37-DCD1356368F6}" destId="{B0B3E053-6110-431B-9F11-7A0CA6CBFD0F}" srcOrd="0" destOrd="0" parTransId="{AA106842-52EB-4DE0-9CD4-4067B1CA6A4E}" sibTransId="{04DA4D3A-AE53-429F-89D1-38A1D9896907}"/>
    <dgm:cxn modelId="{179D3F3F-B053-422B-B839-2EE0281EFC16}" srcId="{52D89ECB-1E62-488F-8C37-DCD1356368F6}" destId="{A0DDDD8F-BD3A-4FE7-B080-9E1B1BB36C98}" srcOrd="1" destOrd="0" parTransId="{B922359E-7F43-41C5-927D-6E75F9C01B29}" sibTransId="{42562FB9-A76D-4C78-996B-D1D00BF66066}"/>
    <dgm:cxn modelId="{55184E46-70F3-4EBC-BD6C-E0C1783372BF}" type="presOf" srcId="{9B82A915-438B-4C0E-BEF3-1B26CCED9532}" destId="{9CA7F9CF-2365-43DE-BDA7-8A540108A3B4}" srcOrd="0" destOrd="0" presId="urn:microsoft.com/office/officeart/2008/layout/AlternatingPictureBlocks"/>
    <dgm:cxn modelId="{B4E68547-1D3A-4981-9FDF-22B0BB816F64}" type="presOf" srcId="{52D89ECB-1E62-488F-8C37-DCD1356368F6}" destId="{5C2EAE85-F777-40CF-9300-6BE555D31D8B}" srcOrd="0" destOrd="0" presId="urn:microsoft.com/office/officeart/2008/layout/AlternatingPictureBlocks"/>
    <dgm:cxn modelId="{7BA58E53-0CB7-4A07-80B2-2B03C0527451}" type="presOf" srcId="{A0DDDD8F-BD3A-4FE7-B080-9E1B1BB36C98}" destId="{CAE2988E-9BDF-4B88-BE59-3EC3FA278CFB}" srcOrd="0" destOrd="0" presId="urn:microsoft.com/office/officeart/2008/layout/AlternatingPictureBlocks"/>
    <dgm:cxn modelId="{1807A678-04AE-4615-80C7-343F38FDEE59}" type="presOf" srcId="{B0B3E053-6110-431B-9F11-7A0CA6CBFD0F}" destId="{C2D995A9-AAB9-4C07-B936-ACC9D393FD00}" srcOrd="0" destOrd="0" presId="urn:microsoft.com/office/officeart/2008/layout/AlternatingPictureBlocks"/>
    <dgm:cxn modelId="{71762181-EDF7-4B10-AC43-975F16F8AE17}" srcId="{52D89ECB-1E62-488F-8C37-DCD1356368F6}" destId="{9B82A915-438B-4C0E-BEF3-1B26CCED9532}" srcOrd="2" destOrd="0" parTransId="{6C66A641-4523-4D95-83CD-A556D0F840EE}" sibTransId="{8B83C97A-CB5B-4FF3-B77A-7FD286723E63}"/>
    <dgm:cxn modelId="{203975B9-C8B1-4247-87E9-FA9C15E265F4}" type="presParOf" srcId="{5C2EAE85-F777-40CF-9300-6BE555D31D8B}" destId="{ACB16F3A-8244-4E32-B4BA-4F53A3B8852E}" srcOrd="0" destOrd="0" presId="urn:microsoft.com/office/officeart/2008/layout/AlternatingPictureBlocks"/>
    <dgm:cxn modelId="{0F27A0BD-FC33-4CC4-812E-305289CC18CF}" type="presParOf" srcId="{ACB16F3A-8244-4E32-B4BA-4F53A3B8852E}" destId="{C2D995A9-AAB9-4C07-B936-ACC9D393FD00}" srcOrd="0" destOrd="0" presId="urn:microsoft.com/office/officeart/2008/layout/AlternatingPictureBlocks"/>
    <dgm:cxn modelId="{59895260-A3B7-48BC-A40C-A20808A8CC42}" type="presParOf" srcId="{ACB16F3A-8244-4E32-B4BA-4F53A3B8852E}" destId="{69D0443F-9900-4490-AC1D-801FF8D2AAF2}" srcOrd="1" destOrd="0" presId="urn:microsoft.com/office/officeart/2008/layout/AlternatingPictureBlocks"/>
    <dgm:cxn modelId="{C8C7FE6A-E7E1-48E9-AA8E-65940D619DE1}" type="presParOf" srcId="{5C2EAE85-F777-40CF-9300-6BE555D31D8B}" destId="{B0E3EE98-4024-49D0-8674-B15909C19363}" srcOrd="1" destOrd="0" presId="urn:microsoft.com/office/officeart/2008/layout/AlternatingPictureBlocks"/>
    <dgm:cxn modelId="{F4426E5B-3E24-4DD4-B950-864702B29EAC}" type="presParOf" srcId="{5C2EAE85-F777-40CF-9300-6BE555D31D8B}" destId="{FD851F6F-03A6-47B4-975B-11F5EEEC985B}" srcOrd="2" destOrd="0" presId="urn:microsoft.com/office/officeart/2008/layout/AlternatingPictureBlocks"/>
    <dgm:cxn modelId="{6F747AB7-F283-490C-8BFE-6A3BFCFC7AC8}" type="presParOf" srcId="{FD851F6F-03A6-47B4-975B-11F5EEEC985B}" destId="{CAE2988E-9BDF-4B88-BE59-3EC3FA278CFB}" srcOrd="0" destOrd="0" presId="urn:microsoft.com/office/officeart/2008/layout/AlternatingPictureBlocks"/>
    <dgm:cxn modelId="{872092C8-9DCC-46B5-89B1-2AFEE095D7B0}" type="presParOf" srcId="{FD851F6F-03A6-47B4-975B-11F5EEEC985B}" destId="{C497F03F-D287-4C7D-AE90-067878130DBD}" srcOrd="1" destOrd="0" presId="urn:microsoft.com/office/officeart/2008/layout/AlternatingPictureBlocks"/>
    <dgm:cxn modelId="{2A6F1F62-8D94-42FC-B622-BA338BE343FC}" type="presParOf" srcId="{5C2EAE85-F777-40CF-9300-6BE555D31D8B}" destId="{B127BB5D-323A-4CDC-BB88-F21E63C4DE0C}" srcOrd="3" destOrd="0" presId="urn:microsoft.com/office/officeart/2008/layout/AlternatingPictureBlocks"/>
    <dgm:cxn modelId="{878BF3C3-8BC4-4D4A-AF73-3B27E2BF3E51}" type="presParOf" srcId="{5C2EAE85-F777-40CF-9300-6BE555D31D8B}" destId="{19C11DCF-4210-4356-9D1A-4D4C537F5547}" srcOrd="4" destOrd="0" presId="urn:microsoft.com/office/officeart/2008/layout/AlternatingPictureBlocks"/>
    <dgm:cxn modelId="{BCAD6641-51A5-4F89-ABB6-582DE45AE366}" type="presParOf" srcId="{19C11DCF-4210-4356-9D1A-4D4C537F5547}" destId="{9CA7F9CF-2365-43DE-BDA7-8A540108A3B4}" srcOrd="0" destOrd="0" presId="urn:microsoft.com/office/officeart/2008/layout/AlternatingPictureBlocks"/>
    <dgm:cxn modelId="{3C42BC55-2F9C-4F91-81AE-C5E01055CA51}" type="presParOf" srcId="{19C11DCF-4210-4356-9D1A-4D4C537F5547}" destId="{2FDED5B4-C276-4957-A5E9-9EE1BD0EBAD1}" srcOrd="1" destOrd="0" presId="urn:microsoft.com/office/officeart/2008/layout/AlternatingPictureBlock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7C3DAA-7472-48C4-A5DA-7524E4766117}">
      <dsp:nvSpPr>
        <dsp:cNvPr id="0" name=""/>
        <dsp:cNvSpPr/>
      </dsp:nvSpPr>
      <dsp:spPr>
        <a:xfrm>
          <a:off x="609599" y="0"/>
          <a:ext cx="6908800" cy="541866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882457-4CD7-41F8-ABBB-B0FFF0E039D1}">
      <dsp:nvSpPr>
        <dsp:cNvPr id="0" name=""/>
        <dsp:cNvSpPr/>
      </dsp:nvSpPr>
      <dsp:spPr>
        <a:xfrm>
          <a:off x="4067" y="1625600"/>
          <a:ext cx="1956593" cy="2167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>
              <a:solidFill>
                <a:srgbClr val="212529"/>
              </a:solidFill>
              <a:latin typeface="-apple-system"/>
            </a:rPr>
            <a:t>Kansallinen kehittämistyö OKM</a:t>
          </a:r>
        </a:p>
      </dsp:txBody>
      <dsp:txXfrm>
        <a:off x="99580" y="1721113"/>
        <a:ext cx="1765567" cy="1976440"/>
      </dsp:txXfrm>
    </dsp:sp>
    <dsp:sp modelId="{9E07F5ED-6F8B-444D-84D9-AF49392FE928}">
      <dsp:nvSpPr>
        <dsp:cNvPr id="0" name=""/>
        <dsp:cNvSpPr/>
      </dsp:nvSpPr>
      <dsp:spPr>
        <a:xfrm>
          <a:off x="2058491" y="1625600"/>
          <a:ext cx="1956593" cy="2167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>
              <a:solidFill>
                <a:srgbClr val="212529"/>
              </a:solidFill>
              <a:latin typeface="-apple-system"/>
            </a:rPr>
            <a:t>SKY Sitouttava kouluyhteisötyö Tampereen kaupunkiseudulla 2021-2023</a:t>
          </a:r>
        </a:p>
      </dsp:txBody>
      <dsp:txXfrm>
        <a:off x="2154004" y="1721113"/>
        <a:ext cx="1765567" cy="1976440"/>
      </dsp:txXfrm>
    </dsp:sp>
    <dsp:sp modelId="{8B8E5588-1EBA-452C-A963-82948AEB8D35}">
      <dsp:nvSpPr>
        <dsp:cNvPr id="0" name=""/>
        <dsp:cNvSpPr/>
      </dsp:nvSpPr>
      <dsp:spPr>
        <a:xfrm>
          <a:off x="4112914" y="1625600"/>
          <a:ext cx="1956593" cy="2167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>
              <a:solidFill>
                <a:srgbClr val="212529"/>
              </a:solidFill>
              <a:latin typeface="-apple-system"/>
            </a:rPr>
            <a:t>LINK Pirkanmaan tuen jatkumot ja toimivat verkostot (1.8.2022-30.12.2023)</a:t>
          </a:r>
        </a:p>
      </dsp:txBody>
      <dsp:txXfrm>
        <a:off x="4208427" y="1721113"/>
        <a:ext cx="1765567" cy="1976440"/>
      </dsp:txXfrm>
    </dsp:sp>
    <dsp:sp modelId="{AF6A1438-FFB0-4BA6-A96E-97C4CA339C7A}">
      <dsp:nvSpPr>
        <dsp:cNvPr id="0" name=""/>
        <dsp:cNvSpPr/>
      </dsp:nvSpPr>
      <dsp:spPr>
        <a:xfrm>
          <a:off x="6167338" y="1625600"/>
          <a:ext cx="1956593" cy="2167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>
              <a:solidFill>
                <a:srgbClr val="212529"/>
              </a:solidFill>
              <a:latin typeface="-apple-system"/>
            </a:rPr>
            <a:t>Läsnä –kouluun kiinnittyminen ja poissaoloihin puuttuminen Tampereen kaupunkiseudulla (1.1.2024-30.12.2024)</a:t>
          </a:r>
        </a:p>
      </dsp:txBody>
      <dsp:txXfrm>
        <a:off x="6262851" y="1721113"/>
        <a:ext cx="1765567" cy="19764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D995A9-AAB9-4C07-B936-ACC9D393FD00}">
      <dsp:nvSpPr>
        <dsp:cNvPr id="0" name=""/>
        <dsp:cNvSpPr/>
      </dsp:nvSpPr>
      <dsp:spPr>
        <a:xfrm>
          <a:off x="6883872" y="273615"/>
          <a:ext cx="3289000" cy="14875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000" kern="1200" dirty="0">
              <a:latin typeface="Posterama" panose="020B0504020200020000" pitchFamily="34" charset="0"/>
              <a:cs typeface="Posterama" panose="020B0504020200020000" pitchFamily="34" charset="0"/>
            </a:rPr>
            <a:t>Projektipäällikkö</a:t>
          </a:r>
        </a:p>
      </dsp:txBody>
      <dsp:txXfrm>
        <a:off x="6883872" y="273615"/>
        <a:ext cx="3289000" cy="1487562"/>
      </dsp:txXfrm>
    </dsp:sp>
    <dsp:sp modelId="{69D0443F-9900-4490-AC1D-801FF8D2AAF2}">
      <dsp:nvSpPr>
        <dsp:cNvPr id="0" name=""/>
        <dsp:cNvSpPr/>
      </dsp:nvSpPr>
      <dsp:spPr>
        <a:xfrm>
          <a:off x="47625" y="3424162"/>
          <a:ext cx="1472686" cy="1487562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 l="-28000" r="-28000"/>
          </a:stretch>
        </a:blipFill>
        <a:ln w="28575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E2988E-9BDF-4B88-BE59-3EC3FA278CFB}">
      <dsp:nvSpPr>
        <dsp:cNvPr id="0" name=""/>
        <dsp:cNvSpPr/>
      </dsp:nvSpPr>
      <dsp:spPr>
        <a:xfrm>
          <a:off x="593481" y="1712073"/>
          <a:ext cx="3289000" cy="14875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000" kern="1200" dirty="0">
              <a:latin typeface="Posterama" panose="020B0504020200020000" pitchFamily="34" charset="0"/>
              <a:cs typeface="Posterama" panose="020B0504020200020000" pitchFamily="34" charset="0"/>
            </a:rPr>
            <a:t>Ohjausryhmä</a:t>
          </a:r>
        </a:p>
      </dsp:txBody>
      <dsp:txXfrm>
        <a:off x="593481" y="1712073"/>
        <a:ext cx="3289000" cy="1487562"/>
      </dsp:txXfrm>
    </dsp:sp>
    <dsp:sp modelId="{C497F03F-D287-4C7D-AE90-067878130DBD}">
      <dsp:nvSpPr>
        <dsp:cNvPr id="0" name=""/>
        <dsp:cNvSpPr/>
      </dsp:nvSpPr>
      <dsp:spPr>
        <a:xfrm>
          <a:off x="5445145" y="1017159"/>
          <a:ext cx="1113351" cy="1487562"/>
        </a:xfrm>
        <a:prstGeom prst="rect">
          <a:avLst/>
        </a:prstGeom>
        <a:solidFill>
          <a:srgbClr val="0066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A7F9CF-2365-43DE-BDA7-8A540108A3B4}">
      <dsp:nvSpPr>
        <dsp:cNvPr id="0" name=""/>
        <dsp:cNvSpPr/>
      </dsp:nvSpPr>
      <dsp:spPr>
        <a:xfrm>
          <a:off x="6927278" y="3443834"/>
          <a:ext cx="3289000" cy="14250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000" kern="1200" dirty="0">
              <a:latin typeface="Posterama" panose="020B0504020200020000" pitchFamily="34" charset="0"/>
              <a:cs typeface="Posterama" panose="020B0504020200020000" pitchFamily="34" charset="0"/>
            </a:rPr>
            <a:t>Operatiivinen ryhmä</a:t>
          </a:r>
        </a:p>
      </dsp:txBody>
      <dsp:txXfrm>
        <a:off x="6927278" y="3443834"/>
        <a:ext cx="3289000" cy="1425040"/>
      </dsp:txXfrm>
    </dsp:sp>
    <dsp:sp modelId="{2FDED5B4-C276-4957-A5E9-9EE1BD0EBAD1}">
      <dsp:nvSpPr>
        <dsp:cNvPr id="0" name=""/>
        <dsp:cNvSpPr/>
      </dsp:nvSpPr>
      <dsp:spPr>
        <a:xfrm>
          <a:off x="2441224" y="3469964"/>
          <a:ext cx="3423422" cy="1441760"/>
        </a:xfrm>
        <a:prstGeom prst="rect">
          <a:avLst/>
        </a:prstGeom>
        <a:solidFill>
          <a:schemeClr val="bg1"/>
        </a:solidFill>
        <a:ln w="28575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2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3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4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6.em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jpe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jpe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jpe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2.png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097A6B6-1AE1-4A7B-AE9B-9EB63B8990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32F7DB2-0200-4C31-8929-1739F04993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A90474A-FE3A-44B5-8C3A-C3E67FF03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E8583-A78A-4312-A4C2-681ACBA783F1}" type="datetimeFigureOut">
              <a:rPr lang="fi-FI" smtClean="0"/>
              <a:t>11.12.2024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C0516B2-3781-45F1-83E9-D5988AB13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02EA23F-8106-479D-961E-36090F148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F7D49-CD95-4A11-B16C-EBFA8206C8D0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15137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CBF3BDA-ABC7-4F59-AD91-5772F1D46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5846A19C-66C6-4538-A05A-A0948679FA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FB26B8F-EF39-4186-B0E1-93530EE43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E8583-A78A-4312-A4C2-681ACBA783F1}" type="datetimeFigureOut">
              <a:rPr lang="fi-FI" smtClean="0"/>
              <a:t>11.12.2024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2F1E4DF-9165-49E9-8D85-0CD77B0B8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8ED9E0D-A755-4498-B9BB-FBF3D6FD3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F7D49-CD95-4A11-B16C-EBFA8206C8D0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78486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A42AC9FC-3204-40DE-878E-A9B92C7D30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8FABACEC-5943-45DD-90F6-D1B29C8CA8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207CB5E-15CF-4575-BA59-F49261233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E8583-A78A-4312-A4C2-681ACBA783F1}" type="datetimeFigureOut">
              <a:rPr lang="fi-FI" smtClean="0"/>
              <a:t>11.12.2024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D3E69FE-EB23-4FFE-9AFA-D89DE3D88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875FF7B-EAA7-4F88-85D7-FAA74B463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F7D49-CD95-4A11-B16C-EBFA8206C8D0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71728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C191A96-7C2E-A148-89A6-28DFBF747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674618"/>
            <a:ext cx="10515600" cy="888238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55C5357-1E30-7A4C-B39E-69D072BB95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773168"/>
            <a:ext cx="10515600" cy="48463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59910DDF-4909-7D41-AD90-2B0C764CE23B}"/>
              </a:ext>
            </a:extLst>
          </p:cNvPr>
          <p:cNvCxnSpPr>
            <a:cxnSpLocks/>
          </p:cNvCxnSpPr>
          <p:nvPr userDrawn="1"/>
        </p:nvCxnSpPr>
        <p:spPr>
          <a:xfrm>
            <a:off x="838200" y="4663440"/>
            <a:ext cx="10515600" cy="0"/>
          </a:xfrm>
          <a:prstGeom prst="line">
            <a:avLst/>
          </a:prstGeom>
          <a:ln w="254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Kuva 12">
            <a:extLst>
              <a:ext uri="{FF2B5EF4-FFF2-40B4-BE49-F238E27FC236}">
                <a16:creationId xmlns:a16="http://schemas.microsoft.com/office/drawing/2014/main" id="{C1F7F024-9E0B-1E47-BEB3-030B4D68A6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1483765"/>
            <a:ext cx="4666488" cy="814784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22A43BB8-B6BF-BD44-B3CF-67A10B9EB7A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43600" y="697357"/>
            <a:ext cx="5410200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4794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C191A96-7C2E-A148-89A6-28DFBF747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674618"/>
            <a:ext cx="10515600" cy="888238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55C5357-1E30-7A4C-B39E-69D072BB95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773168"/>
            <a:ext cx="10515600" cy="48463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59910DDF-4909-7D41-AD90-2B0C764CE23B}"/>
              </a:ext>
            </a:extLst>
          </p:cNvPr>
          <p:cNvCxnSpPr>
            <a:cxnSpLocks/>
          </p:cNvCxnSpPr>
          <p:nvPr userDrawn="1"/>
        </p:nvCxnSpPr>
        <p:spPr>
          <a:xfrm>
            <a:off x="838200" y="4663440"/>
            <a:ext cx="10515600" cy="0"/>
          </a:xfrm>
          <a:prstGeom prst="line">
            <a:avLst/>
          </a:prstGeom>
          <a:ln w="254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Kuva 12">
            <a:extLst>
              <a:ext uri="{FF2B5EF4-FFF2-40B4-BE49-F238E27FC236}">
                <a16:creationId xmlns:a16="http://schemas.microsoft.com/office/drawing/2014/main" id="{C1F7F024-9E0B-1E47-BEB3-030B4D68A6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1483765"/>
            <a:ext cx="4666488" cy="814784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9509B6F4-5B50-DA4C-969C-50C71EA8ED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43600" y="964057"/>
            <a:ext cx="5410200" cy="185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4055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C191A96-7C2E-A148-89A6-28DFBF747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674618"/>
            <a:ext cx="10515600" cy="888238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55C5357-1E30-7A4C-B39E-69D072BB95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773168"/>
            <a:ext cx="10515600" cy="48463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59910DDF-4909-7D41-AD90-2B0C764CE23B}"/>
              </a:ext>
            </a:extLst>
          </p:cNvPr>
          <p:cNvCxnSpPr>
            <a:cxnSpLocks/>
          </p:cNvCxnSpPr>
          <p:nvPr userDrawn="1"/>
        </p:nvCxnSpPr>
        <p:spPr>
          <a:xfrm>
            <a:off x="838200" y="4663440"/>
            <a:ext cx="10515600" cy="0"/>
          </a:xfrm>
          <a:prstGeom prst="line">
            <a:avLst/>
          </a:prstGeom>
          <a:ln w="254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Kuva 12">
            <a:extLst>
              <a:ext uri="{FF2B5EF4-FFF2-40B4-BE49-F238E27FC236}">
                <a16:creationId xmlns:a16="http://schemas.microsoft.com/office/drawing/2014/main" id="{C1F7F024-9E0B-1E47-BEB3-030B4D68A6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1483765"/>
            <a:ext cx="4666488" cy="814784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DACCD80C-0517-9842-A3E4-44CF702223C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43600" y="811657"/>
            <a:ext cx="5410200" cy="21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234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C191A96-7C2E-A148-89A6-28DFBF747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674618"/>
            <a:ext cx="10515600" cy="888238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55C5357-1E30-7A4C-B39E-69D072BB95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773168"/>
            <a:ext cx="10515600" cy="48463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59910DDF-4909-7D41-AD90-2B0C764CE23B}"/>
              </a:ext>
            </a:extLst>
          </p:cNvPr>
          <p:cNvCxnSpPr>
            <a:cxnSpLocks/>
          </p:cNvCxnSpPr>
          <p:nvPr userDrawn="1"/>
        </p:nvCxnSpPr>
        <p:spPr>
          <a:xfrm>
            <a:off x="838200" y="4663440"/>
            <a:ext cx="10515600" cy="0"/>
          </a:xfrm>
          <a:prstGeom prst="line">
            <a:avLst/>
          </a:prstGeom>
          <a:ln w="254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Kuva 12">
            <a:extLst>
              <a:ext uri="{FF2B5EF4-FFF2-40B4-BE49-F238E27FC236}">
                <a16:creationId xmlns:a16="http://schemas.microsoft.com/office/drawing/2014/main" id="{C1F7F024-9E0B-1E47-BEB3-030B4D68A6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1483765"/>
            <a:ext cx="4666488" cy="814784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F6CC4FCD-DF02-BB4B-B4FA-31847E9AF7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53200" y="456057"/>
            <a:ext cx="4800600" cy="28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6668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C191A96-7C2E-A148-89A6-28DFBF747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674618"/>
            <a:ext cx="10515600" cy="888238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55C5357-1E30-7A4C-B39E-69D072BB95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773168"/>
            <a:ext cx="10515600" cy="48463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59910DDF-4909-7D41-AD90-2B0C764CE23B}"/>
              </a:ext>
            </a:extLst>
          </p:cNvPr>
          <p:cNvCxnSpPr>
            <a:cxnSpLocks/>
          </p:cNvCxnSpPr>
          <p:nvPr userDrawn="1"/>
        </p:nvCxnSpPr>
        <p:spPr>
          <a:xfrm>
            <a:off x="838200" y="4663440"/>
            <a:ext cx="10515600" cy="0"/>
          </a:xfrm>
          <a:prstGeom prst="line">
            <a:avLst/>
          </a:prstGeom>
          <a:ln w="254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Kuva 12">
            <a:extLst>
              <a:ext uri="{FF2B5EF4-FFF2-40B4-BE49-F238E27FC236}">
                <a16:creationId xmlns:a16="http://schemas.microsoft.com/office/drawing/2014/main" id="{C1F7F024-9E0B-1E47-BEB3-030B4D68A6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1483765"/>
            <a:ext cx="4666488" cy="814784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AE2814F0-9653-2A42-8F94-0682C0F0CB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43600" y="989457"/>
            <a:ext cx="54102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2281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C191A96-7C2E-A148-89A6-28DFBF747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674618"/>
            <a:ext cx="10515600" cy="888238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55C5357-1E30-7A4C-B39E-69D072BB95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773168"/>
            <a:ext cx="10515600" cy="48463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59910DDF-4909-7D41-AD90-2B0C764CE23B}"/>
              </a:ext>
            </a:extLst>
          </p:cNvPr>
          <p:cNvCxnSpPr>
            <a:cxnSpLocks/>
          </p:cNvCxnSpPr>
          <p:nvPr userDrawn="1"/>
        </p:nvCxnSpPr>
        <p:spPr>
          <a:xfrm>
            <a:off x="838200" y="4663440"/>
            <a:ext cx="10515600" cy="0"/>
          </a:xfrm>
          <a:prstGeom prst="line">
            <a:avLst/>
          </a:prstGeom>
          <a:ln w="254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Kuva 12">
            <a:extLst>
              <a:ext uri="{FF2B5EF4-FFF2-40B4-BE49-F238E27FC236}">
                <a16:creationId xmlns:a16="http://schemas.microsoft.com/office/drawing/2014/main" id="{C1F7F024-9E0B-1E47-BEB3-030B4D68A6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1483765"/>
            <a:ext cx="4666488" cy="814784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4C413381-F752-B541-AAB3-1880E903AF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43600" y="856107"/>
            <a:ext cx="5410200" cy="207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3519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C191A96-7C2E-A148-89A6-28DFBF747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674618"/>
            <a:ext cx="10515600" cy="888238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rgbClr val="00799A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55C5357-1E30-7A4C-B39E-69D072BB95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773168"/>
            <a:ext cx="10515600" cy="48463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00799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59910DDF-4909-7D41-AD90-2B0C764CE23B}"/>
              </a:ext>
            </a:extLst>
          </p:cNvPr>
          <p:cNvCxnSpPr>
            <a:cxnSpLocks/>
          </p:cNvCxnSpPr>
          <p:nvPr userDrawn="1"/>
        </p:nvCxnSpPr>
        <p:spPr>
          <a:xfrm>
            <a:off x="838200" y="4663440"/>
            <a:ext cx="10515600" cy="0"/>
          </a:xfrm>
          <a:prstGeom prst="line">
            <a:avLst/>
          </a:prstGeom>
          <a:ln w="25400" cap="rnd">
            <a:solidFill>
              <a:srgbClr val="80C34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Kuva 3">
            <a:extLst>
              <a:ext uri="{FF2B5EF4-FFF2-40B4-BE49-F238E27FC236}">
                <a16:creationId xmlns:a16="http://schemas.microsoft.com/office/drawing/2014/main" id="{6C454A91-1296-2642-8E21-8AE3ADF6F8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1483765"/>
            <a:ext cx="4666490" cy="814784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1D947B97-F609-6240-9356-408ACF8D19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43600" y="697357"/>
            <a:ext cx="5410200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0335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C191A96-7C2E-A148-89A6-28DFBF747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674618"/>
            <a:ext cx="10515600" cy="888238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rgbClr val="00799A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55C5357-1E30-7A4C-B39E-69D072BB95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773168"/>
            <a:ext cx="10515600" cy="48463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00799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59910DDF-4909-7D41-AD90-2B0C764CE23B}"/>
              </a:ext>
            </a:extLst>
          </p:cNvPr>
          <p:cNvCxnSpPr>
            <a:cxnSpLocks/>
          </p:cNvCxnSpPr>
          <p:nvPr userDrawn="1"/>
        </p:nvCxnSpPr>
        <p:spPr>
          <a:xfrm>
            <a:off x="838200" y="4663440"/>
            <a:ext cx="10515600" cy="0"/>
          </a:xfrm>
          <a:prstGeom prst="line">
            <a:avLst/>
          </a:prstGeom>
          <a:ln w="25400" cap="rnd">
            <a:solidFill>
              <a:srgbClr val="80C34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Kuva 3">
            <a:extLst>
              <a:ext uri="{FF2B5EF4-FFF2-40B4-BE49-F238E27FC236}">
                <a16:creationId xmlns:a16="http://schemas.microsoft.com/office/drawing/2014/main" id="{6C454A91-1296-2642-8E21-8AE3ADF6F8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1483765"/>
            <a:ext cx="4666490" cy="814784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F0C4AF47-2D76-4844-B126-EA8101BF3D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43600" y="964057"/>
            <a:ext cx="5410200" cy="185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078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30846CE-E823-477A-9450-B5C9C24AD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862E63C-2E57-400C-8820-CEE9D328A2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81B3456-CEBC-4CBE-8686-DAC4629AD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E8583-A78A-4312-A4C2-681ACBA783F1}" type="datetimeFigureOut">
              <a:rPr lang="fi-FI" smtClean="0"/>
              <a:t>11.12.2024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EFF2DC6-3C53-4788-9B16-8CF4B70C7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5B63C8F-8602-431F-91E4-A249CC3C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F7D49-CD95-4A11-B16C-EBFA8206C8D0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550979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C191A96-7C2E-A148-89A6-28DFBF747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674618"/>
            <a:ext cx="10515600" cy="888238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rgbClr val="00799A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55C5357-1E30-7A4C-B39E-69D072BB95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773168"/>
            <a:ext cx="10515600" cy="48463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00799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59910DDF-4909-7D41-AD90-2B0C764CE23B}"/>
              </a:ext>
            </a:extLst>
          </p:cNvPr>
          <p:cNvCxnSpPr>
            <a:cxnSpLocks/>
          </p:cNvCxnSpPr>
          <p:nvPr userDrawn="1"/>
        </p:nvCxnSpPr>
        <p:spPr>
          <a:xfrm>
            <a:off x="838200" y="4663440"/>
            <a:ext cx="10515600" cy="0"/>
          </a:xfrm>
          <a:prstGeom prst="line">
            <a:avLst/>
          </a:prstGeom>
          <a:ln w="25400" cap="rnd">
            <a:solidFill>
              <a:srgbClr val="80C34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Kuva 3">
            <a:extLst>
              <a:ext uri="{FF2B5EF4-FFF2-40B4-BE49-F238E27FC236}">
                <a16:creationId xmlns:a16="http://schemas.microsoft.com/office/drawing/2014/main" id="{6C454A91-1296-2642-8E21-8AE3ADF6F8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1483765"/>
            <a:ext cx="4666490" cy="814784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1B0E837E-ED52-4443-B26E-B36275E024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43600" y="811657"/>
            <a:ext cx="5410200" cy="21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3236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C191A96-7C2E-A148-89A6-28DFBF747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674618"/>
            <a:ext cx="10515600" cy="888238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rgbClr val="00799A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55C5357-1E30-7A4C-B39E-69D072BB95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773168"/>
            <a:ext cx="10515600" cy="48463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00799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59910DDF-4909-7D41-AD90-2B0C764CE23B}"/>
              </a:ext>
            </a:extLst>
          </p:cNvPr>
          <p:cNvCxnSpPr>
            <a:cxnSpLocks/>
          </p:cNvCxnSpPr>
          <p:nvPr userDrawn="1"/>
        </p:nvCxnSpPr>
        <p:spPr>
          <a:xfrm>
            <a:off x="838200" y="4663440"/>
            <a:ext cx="10515600" cy="0"/>
          </a:xfrm>
          <a:prstGeom prst="line">
            <a:avLst/>
          </a:prstGeom>
          <a:ln w="25400" cap="rnd">
            <a:solidFill>
              <a:srgbClr val="80C34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Kuva 3">
            <a:extLst>
              <a:ext uri="{FF2B5EF4-FFF2-40B4-BE49-F238E27FC236}">
                <a16:creationId xmlns:a16="http://schemas.microsoft.com/office/drawing/2014/main" id="{6C454A91-1296-2642-8E21-8AE3ADF6F8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1483765"/>
            <a:ext cx="4666490" cy="814784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00A0CEF7-19C2-174C-98E6-0538A5E5047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53200" y="456057"/>
            <a:ext cx="4800600" cy="28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7904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C191A96-7C2E-A148-89A6-28DFBF747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674618"/>
            <a:ext cx="10515600" cy="888238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rgbClr val="00799A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55C5357-1E30-7A4C-B39E-69D072BB95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773168"/>
            <a:ext cx="10515600" cy="48463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00799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59910DDF-4909-7D41-AD90-2B0C764CE23B}"/>
              </a:ext>
            </a:extLst>
          </p:cNvPr>
          <p:cNvCxnSpPr>
            <a:cxnSpLocks/>
          </p:cNvCxnSpPr>
          <p:nvPr userDrawn="1"/>
        </p:nvCxnSpPr>
        <p:spPr>
          <a:xfrm>
            <a:off x="838200" y="4663440"/>
            <a:ext cx="10515600" cy="0"/>
          </a:xfrm>
          <a:prstGeom prst="line">
            <a:avLst/>
          </a:prstGeom>
          <a:ln w="25400" cap="rnd">
            <a:solidFill>
              <a:srgbClr val="80C34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Kuva 3">
            <a:extLst>
              <a:ext uri="{FF2B5EF4-FFF2-40B4-BE49-F238E27FC236}">
                <a16:creationId xmlns:a16="http://schemas.microsoft.com/office/drawing/2014/main" id="{6C454A91-1296-2642-8E21-8AE3ADF6F8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1483765"/>
            <a:ext cx="4666490" cy="814784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6633BC3A-5551-8742-B820-72BE85A1B8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43600" y="989457"/>
            <a:ext cx="54102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295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C191A96-7C2E-A148-89A6-28DFBF747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674618"/>
            <a:ext cx="10515600" cy="888238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rgbClr val="00799A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55C5357-1E30-7A4C-B39E-69D072BB95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773168"/>
            <a:ext cx="10515600" cy="48463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00799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59910DDF-4909-7D41-AD90-2B0C764CE23B}"/>
              </a:ext>
            </a:extLst>
          </p:cNvPr>
          <p:cNvCxnSpPr>
            <a:cxnSpLocks/>
          </p:cNvCxnSpPr>
          <p:nvPr userDrawn="1"/>
        </p:nvCxnSpPr>
        <p:spPr>
          <a:xfrm>
            <a:off x="838200" y="4663440"/>
            <a:ext cx="10515600" cy="0"/>
          </a:xfrm>
          <a:prstGeom prst="line">
            <a:avLst/>
          </a:prstGeom>
          <a:ln w="25400" cap="rnd">
            <a:solidFill>
              <a:srgbClr val="80C34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Kuva 3">
            <a:extLst>
              <a:ext uri="{FF2B5EF4-FFF2-40B4-BE49-F238E27FC236}">
                <a16:creationId xmlns:a16="http://schemas.microsoft.com/office/drawing/2014/main" id="{6C454A91-1296-2642-8E21-8AE3ADF6F8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1483765"/>
            <a:ext cx="4666490" cy="814784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F7B22F74-20E0-E843-829C-1744C47DA7D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43600" y="856107"/>
            <a:ext cx="5410200" cy="207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511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Osan ylätunniste">
    <p:bg>
      <p:bgPr>
        <a:solidFill>
          <a:srgbClr val="3577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0824325-BED4-7247-AB95-5250F6A10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626864"/>
            <a:ext cx="10515600" cy="813720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AFB45E1-A9E4-C642-A9CD-DE4BDE457D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650992"/>
            <a:ext cx="10515600" cy="1023874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ED3BCCF4-A30B-4540-986C-AD2A5D5543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55750" y="288000"/>
            <a:ext cx="9080500" cy="401320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D3568A3B-FFBD-804E-9ED1-EC34E1ABB4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08800" y="180000"/>
            <a:ext cx="2804071" cy="4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1093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Osan ylätunniste">
    <p:bg>
      <p:bgPr>
        <a:solidFill>
          <a:srgbClr val="3577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0824325-BED4-7247-AB95-5250F6A10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626864"/>
            <a:ext cx="10515600" cy="813720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AFB45E1-A9E4-C642-A9CD-DE4BDE457D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650992"/>
            <a:ext cx="10515600" cy="1023874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45B54D9-5E3C-1C45-AC9A-620253524B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55750" y="1008000"/>
            <a:ext cx="9080500" cy="312420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DB23255E-F287-DA40-9BF3-733B755FC3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08800" y="180000"/>
            <a:ext cx="2804071" cy="4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0442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6_Osan ylätunniste">
    <p:bg>
      <p:bgPr>
        <a:solidFill>
          <a:srgbClr val="3577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0824325-BED4-7247-AB95-5250F6A10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626864"/>
            <a:ext cx="10515600" cy="813720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AFB45E1-A9E4-C642-A9CD-DE4BDE457D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650992"/>
            <a:ext cx="10515600" cy="1023874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90A50A9-44E5-B94B-8699-F41CA78335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55750" y="497332"/>
            <a:ext cx="9080500" cy="3632200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85D47992-D1B4-0144-96BA-F2D721DA7D9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08800" y="180000"/>
            <a:ext cx="2804071" cy="4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6202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Osan ylätunniste">
    <p:bg>
      <p:bgPr>
        <a:solidFill>
          <a:srgbClr val="3577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0824325-BED4-7247-AB95-5250F6A10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626864"/>
            <a:ext cx="10515600" cy="813720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AFB45E1-A9E4-C642-A9CD-DE4BDE457D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650992"/>
            <a:ext cx="10515600" cy="1023874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7E69E1C1-43BF-604A-83CD-563997DCBA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36850" y="403256"/>
            <a:ext cx="6718300" cy="4013200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90FB08E7-3264-E347-A717-005468C269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08800" y="180000"/>
            <a:ext cx="2804071" cy="4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6326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bg>
      <p:bgPr>
        <a:solidFill>
          <a:srgbClr val="3577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0824325-BED4-7247-AB95-5250F6A10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626864"/>
            <a:ext cx="10515600" cy="813720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AFB45E1-A9E4-C642-A9CD-DE4BDE457D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650992"/>
            <a:ext cx="10515600" cy="1023874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E0EEF606-D31B-5D45-99D0-B1CABF33D6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55750" y="893572"/>
            <a:ext cx="9080500" cy="302260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A34AF6B4-6F25-2A46-ABF6-0D234D0F3E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08800" y="180000"/>
            <a:ext cx="2804071" cy="4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5713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Osan ylätunniste">
    <p:bg>
      <p:bgPr>
        <a:solidFill>
          <a:srgbClr val="3577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0824325-BED4-7247-AB95-5250F6A10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626864"/>
            <a:ext cx="10515600" cy="813720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AFB45E1-A9E4-C642-A9CD-DE4BDE457D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650992"/>
            <a:ext cx="10515600" cy="1023874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3A4326A6-10C2-5749-9A80-CAE4917DB7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55750" y="683260"/>
            <a:ext cx="9080500" cy="3479800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A734019C-1A46-0F43-BB2F-3BBEA13801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08800" y="180000"/>
            <a:ext cx="2804071" cy="4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406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0C86E3C-53AA-4ADB-8452-D3BD7A4C8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475D22E-F694-47F5-B3B8-36B8BF8C70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C5BE1F7-242D-42ED-8DDE-23044A6E4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E8583-A78A-4312-A4C2-681ACBA783F1}" type="datetimeFigureOut">
              <a:rPr lang="fi-FI" smtClean="0"/>
              <a:t>11.12.2024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5CFC08D-BDB9-4B55-B2D6-BC3F5EDD9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904025E-B763-4EDF-8AFA-5EA8A806D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F7D49-CD95-4A11-B16C-EBFA8206C8D0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763886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7_Osan ylätunnis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0824325-BED4-7247-AB95-5250F6A10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626864"/>
            <a:ext cx="10515600" cy="813720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rgbClr val="35776A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AFB45E1-A9E4-C642-A9CD-DE4BDE457D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650992"/>
            <a:ext cx="10515600" cy="1023874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35776A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712848EB-56B1-7045-9A13-C6F2E644ED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55750" y="288000"/>
            <a:ext cx="9080500" cy="4013200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673D71AB-C78E-9549-A6DA-8ECEB7E269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08800" y="180000"/>
            <a:ext cx="2804073" cy="4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9899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8_Osan ylätunnis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0824325-BED4-7247-AB95-5250F6A10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626864"/>
            <a:ext cx="10515600" cy="813720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rgbClr val="35776A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AFB45E1-A9E4-C642-A9CD-DE4BDE457D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650992"/>
            <a:ext cx="10515600" cy="1023874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35776A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A9D74528-46E5-A54C-8FB7-936E65241A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48000" y="936000"/>
            <a:ext cx="9080500" cy="3124200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98DD50FF-1129-1045-80E6-CEE80791E5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08800" y="180000"/>
            <a:ext cx="2802011" cy="48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3842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9_Osan ylätunnis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0824325-BED4-7247-AB95-5250F6A10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626864"/>
            <a:ext cx="10515600" cy="813720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rgbClr val="35776A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AFB45E1-A9E4-C642-A9CD-DE4BDE457D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650992"/>
            <a:ext cx="10515600" cy="1023874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35776A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CAD666C8-61FC-694D-80A5-B4934F1DF9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55750" y="506476"/>
            <a:ext cx="9080500" cy="3632200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D133D616-EFB6-D64F-8296-AEFF8844640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08800" y="180000"/>
            <a:ext cx="2802011" cy="48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5955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0_Osan ylätunnis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0824325-BED4-7247-AB95-5250F6A10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626864"/>
            <a:ext cx="10515600" cy="813720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rgbClr val="35776A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AFB45E1-A9E4-C642-A9CD-DE4BDE457D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650992"/>
            <a:ext cx="10515600" cy="1023874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35776A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6477EF21-CE4D-4F49-AEF1-75E0118393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36850" y="403256"/>
            <a:ext cx="6718300" cy="4013200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22BFC251-DF11-614A-AEEC-A109F311F84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08800" y="180000"/>
            <a:ext cx="2802011" cy="48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7562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1_Osan ylätunnis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0824325-BED4-7247-AB95-5250F6A10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626864"/>
            <a:ext cx="10515600" cy="813720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rgbClr val="35776A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AFB45E1-A9E4-C642-A9CD-DE4BDE457D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650992"/>
            <a:ext cx="10515600" cy="1023874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35776A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10A5A0DA-1121-9A4B-8516-01970106C1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55750" y="719836"/>
            <a:ext cx="9080500" cy="3022600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00A38149-4FFD-1348-BEBA-CA1EB5E145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08800" y="180000"/>
            <a:ext cx="2802011" cy="48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556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2_Osan ylätunnis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0824325-BED4-7247-AB95-5250F6A10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626864"/>
            <a:ext cx="10515600" cy="813720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rgbClr val="35776A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AFB45E1-A9E4-C642-A9CD-DE4BDE457D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650992"/>
            <a:ext cx="10515600" cy="1023874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35776A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C872539F-C13C-2240-9853-AB09D6D679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49400" y="655828"/>
            <a:ext cx="9080500" cy="3479800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90132D38-7B16-324B-BD76-9FDF7935D08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08800" y="180000"/>
            <a:ext cx="2804073" cy="4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7695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Otsikko ja sisält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6953AF7-EA12-644F-A36C-4CF30C9A8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365125"/>
            <a:ext cx="7315200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799A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2F22742-40AF-AA46-BC17-72BED734F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1825625"/>
            <a:ext cx="7315200" cy="435133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82DE07-AF02-B04D-A641-7C8D8F6E75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38600" y="6356350"/>
            <a:ext cx="1301496" cy="365125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fld id="{5A9519BC-D774-2940-B5E9-93319ECE16B6}" type="datetimeFigureOut">
              <a:rPr lang="fi-FI" smtClean="0"/>
              <a:pPr/>
              <a:t>10.12.2024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240D231-7F15-E746-9A15-0B625CE98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38800" y="6356350"/>
            <a:ext cx="4114800" cy="365125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EDEFA90-2CC0-0C44-827F-808492151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68128" y="6356350"/>
            <a:ext cx="1185672" cy="365125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fld id="{9AC3490C-B401-7445-84BA-EA6FCE9C76E3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9A85D542-4663-244B-9EC1-449E682206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127754" y="4464000"/>
            <a:ext cx="66421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398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Otsikko ja sisält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6953AF7-EA12-644F-A36C-4CF30C9A8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365125"/>
            <a:ext cx="7315200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799A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2F22742-40AF-AA46-BC17-72BED734F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1825625"/>
            <a:ext cx="7315200" cy="435133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82DE07-AF02-B04D-A641-7C8D8F6E75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38600" y="6356350"/>
            <a:ext cx="1301496" cy="365125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fld id="{5A9519BC-D774-2940-B5E9-93319ECE16B6}" type="datetimeFigureOut">
              <a:rPr lang="fi-FI" smtClean="0"/>
              <a:pPr/>
              <a:t>10.12.2024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240D231-7F15-E746-9A15-0B625CE98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38800" y="6356350"/>
            <a:ext cx="4114800" cy="365125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EDEFA90-2CC0-0C44-827F-808492151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68128" y="6356350"/>
            <a:ext cx="1185672" cy="365125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fld id="{9AC3490C-B401-7445-84BA-EA6FCE9C76E3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4636E496-18EF-E141-9B70-BEAD80FDB5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66900" y="4333875"/>
            <a:ext cx="5410200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5785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Otsikko ja sisält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90B3E7A-FDEA-B448-9A69-C078A7C38CF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433828" y="4638675"/>
            <a:ext cx="6057900" cy="20828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56953AF7-EA12-644F-A36C-4CF30C9A8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365125"/>
            <a:ext cx="7315200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799A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2F22742-40AF-AA46-BC17-72BED734F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1825625"/>
            <a:ext cx="7315200" cy="435133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82DE07-AF02-B04D-A641-7C8D8F6E75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38600" y="6356350"/>
            <a:ext cx="1301496" cy="365125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fld id="{5A9519BC-D774-2940-B5E9-93319ECE16B6}" type="datetimeFigureOut">
              <a:rPr lang="fi-FI" smtClean="0"/>
              <a:pPr/>
              <a:t>10.12.2024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240D231-7F15-E746-9A15-0B625CE98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38800" y="6356350"/>
            <a:ext cx="4114800" cy="365125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EDEFA90-2CC0-0C44-827F-808492151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68128" y="6356350"/>
            <a:ext cx="1185672" cy="365125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fld id="{9AC3490C-B401-7445-84BA-EA6FCE9C76E3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500003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Otsikko ja sisält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6953AF7-EA12-644F-A36C-4CF30C9A8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365125"/>
            <a:ext cx="7315200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799A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2F22742-40AF-AA46-BC17-72BED734F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1825625"/>
            <a:ext cx="7315200" cy="435133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82DE07-AF02-B04D-A641-7C8D8F6E75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38600" y="6356350"/>
            <a:ext cx="1301496" cy="365125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fld id="{5A9519BC-D774-2940-B5E9-93319ECE16B6}" type="datetimeFigureOut">
              <a:rPr lang="fi-FI" smtClean="0"/>
              <a:pPr/>
              <a:t>10.12.2024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240D231-7F15-E746-9A15-0B625CE98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38800" y="6356350"/>
            <a:ext cx="4114800" cy="365125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EDEFA90-2CC0-0C44-827F-808492151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68128" y="6356350"/>
            <a:ext cx="1185672" cy="365125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fld id="{9AC3490C-B401-7445-84BA-EA6FCE9C76E3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D1D15E11-2858-F84F-B5DD-9F521E03C89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176528" y="3851275"/>
            <a:ext cx="4800600" cy="28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489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EC56859-2E14-412D-B8FB-78873DBC5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73395E4-04BA-4C18-8A4A-830A42539A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409B1D4-EF17-4609-840E-57862D517A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E66E21E-CC35-4F68-8F22-AD894F480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E8583-A78A-4312-A4C2-681ACBA783F1}" type="datetimeFigureOut">
              <a:rPr lang="fi-FI" smtClean="0"/>
              <a:t>11.12.2024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E773177-7CD8-47C7-A8D8-E847DDA78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EC16CC9-3088-4181-A705-E15A22BA8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F7D49-CD95-4A11-B16C-EBFA8206C8D0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258099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Otsikko ja sisält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9A85D542-4663-244B-9EC1-449E682206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1246" y="4464000"/>
            <a:ext cx="6642100" cy="22098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56953AF7-EA12-644F-A36C-4CF30C9A8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365125"/>
            <a:ext cx="7315200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799A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2F22742-40AF-AA46-BC17-72BED734F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1825625"/>
            <a:ext cx="7315200" cy="435133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82DE07-AF02-B04D-A641-7C8D8F6E75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38600" y="6356350"/>
            <a:ext cx="1301496" cy="365125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fld id="{5A9519BC-D774-2940-B5E9-93319ECE16B6}" type="datetimeFigureOut">
              <a:rPr lang="fi-FI" smtClean="0"/>
              <a:pPr/>
              <a:t>10.12.2024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240D231-7F15-E746-9A15-0B625CE98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38800" y="6356350"/>
            <a:ext cx="4114800" cy="365125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EDEFA90-2CC0-0C44-827F-808492151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68128" y="6356350"/>
            <a:ext cx="1185672" cy="365125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fld id="{9AC3490C-B401-7445-84BA-EA6FCE9C76E3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998319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Otsikko ja sisält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DF3D72B4-52FD-0A47-8CC7-6FC2CA7D995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188" y="240919"/>
            <a:ext cx="5613400" cy="21463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56953AF7-EA12-644F-A36C-4CF30C9A8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365125"/>
            <a:ext cx="7315200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799A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2F22742-40AF-AA46-BC17-72BED734F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1825625"/>
            <a:ext cx="7315200" cy="435133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82DE07-AF02-B04D-A641-7C8D8F6E75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38600" y="6356350"/>
            <a:ext cx="1301496" cy="365125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fld id="{5A9519BC-D774-2940-B5E9-93319ECE16B6}" type="datetimeFigureOut">
              <a:rPr lang="fi-FI" smtClean="0"/>
              <a:pPr/>
              <a:t>10.12.2024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240D231-7F15-E746-9A15-0B625CE98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38800" y="6356350"/>
            <a:ext cx="4114800" cy="365125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EDEFA90-2CC0-0C44-827F-808492151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68128" y="6356350"/>
            <a:ext cx="1185672" cy="365125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fld id="{9AC3490C-B401-7445-84BA-EA6FCE9C76E3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839212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Otsikko ja sisält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90B3E7A-FDEA-B448-9A69-C078A7C38CF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368552" y="365125"/>
            <a:ext cx="6057900" cy="20828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56953AF7-EA12-644F-A36C-4CF30C9A8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365125"/>
            <a:ext cx="7315200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799A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2F22742-40AF-AA46-BC17-72BED734F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1825625"/>
            <a:ext cx="7315200" cy="435133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82DE07-AF02-B04D-A641-7C8D8F6E75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38600" y="6356350"/>
            <a:ext cx="1301496" cy="365125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fld id="{5A9519BC-D774-2940-B5E9-93319ECE16B6}" type="datetimeFigureOut">
              <a:rPr lang="fi-FI" smtClean="0"/>
              <a:pPr/>
              <a:t>10.12.2024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240D231-7F15-E746-9A15-0B625CE98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38800" y="6356350"/>
            <a:ext cx="4114800" cy="365125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EDEFA90-2CC0-0C44-827F-808492151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68128" y="6356350"/>
            <a:ext cx="1185672" cy="365125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fld id="{9AC3490C-B401-7445-84BA-EA6FCE9C76E3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300260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Otsikko ja sisält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AB3E0A40-DD6A-D646-BBA9-3B7D3FFB579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0500" y="365125"/>
            <a:ext cx="5448300" cy="21844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56953AF7-EA12-644F-A36C-4CF30C9A8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365125"/>
            <a:ext cx="7315200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799A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2F22742-40AF-AA46-BC17-72BED734F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1825625"/>
            <a:ext cx="7315200" cy="435133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82DE07-AF02-B04D-A641-7C8D8F6E75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38600" y="6356350"/>
            <a:ext cx="1301496" cy="365125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fld id="{5A9519BC-D774-2940-B5E9-93319ECE16B6}" type="datetimeFigureOut">
              <a:rPr lang="fi-FI" smtClean="0"/>
              <a:pPr/>
              <a:t>10.12.2024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240D231-7F15-E746-9A15-0B625CE98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38800" y="6356350"/>
            <a:ext cx="4114800" cy="365125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EDEFA90-2CC0-0C44-827F-808492151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68128" y="6356350"/>
            <a:ext cx="1185672" cy="365125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fld id="{9AC3490C-B401-7445-84BA-EA6FCE9C76E3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379759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Otsikko ja sisält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6953AF7-EA12-644F-A36C-4CF30C9A8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365125"/>
            <a:ext cx="7315200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799A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2F22742-40AF-AA46-BC17-72BED734F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1825625"/>
            <a:ext cx="7315200" cy="435133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82DE07-AF02-B04D-A641-7C8D8F6E75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38600" y="6356350"/>
            <a:ext cx="1301496" cy="365125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fld id="{5A9519BC-D774-2940-B5E9-93319ECE16B6}" type="datetimeFigureOut">
              <a:rPr lang="fi-FI" smtClean="0"/>
              <a:pPr/>
              <a:t>10.12.2024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240D231-7F15-E746-9A15-0B625CE98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38800" y="6356350"/>
            <a:ext cx="4114800" cy="365125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EDEFA90-2CC0-0C44-827F-808492151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68128" y="6356350"/>
            <a:ext cx="1185672" cy="365125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fld id="{9AC3490C-B401-7445-84BA-EA6FCE9C76E3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02B8B4EB-FEF8-4B47-ADFB-F6A5C64651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176528" y="3851275"/>
            <a:ext cx="4800600" cy="28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3719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Otsikko ja sisält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0F407DD1-E1B8-BF47-90CF-F97F471D3A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660398" y="4456112"/>
            <a:ext cx="6057900" cy="20828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56953AF7-EA12-644F-A36C-4CF30C9A8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365125"/>
            <a:ext cx="7315200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799A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2F22742-40AF-AA46-BC17-72BED734F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1825625"/>
            <a:ext cx="7315200" cy="435133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82DE07-AF02-B04D-A641-7C8D8F6E75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38600" y="6356350"/>
            <a:ext cx="1301496" cy="365125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fld id="{5A9519BC-D774-2940-B5E9-93319ECE16B6}" type="datetimeFigureOut">
              <a:rPr lang="fi-FI" smtClean="0"/>
              <a:pPr/>
              <a:t>10.12.2024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240D231-7F15-E746-9A15-0B625CE98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38800" y="6356350"/>
            <a:ext cx="4114800" cy="365125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EDEFA90-2CC0-0C44-827F-808492151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68128" y="6356350"/>
            <a:ext cx="1185672" cy="365125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fld id="{9AC3490C-B401-7445-84BA-EA6FCE9C76E3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915689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Otsikko ja sisält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6953AF7-EA12-644F-A36C-4CF30C9A8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365125"/>
            <a:ext cx="7315200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799A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2F22742-40AF-AA46-BC17-72BED734F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1825625"/>
            <a:ext cx="7315200" cy="435133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82DE07-AF02-B04D-A641-7C8D8F6E75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38600" y="6356350"/>
            <a:ext cx="1301496" cy="365125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fld id="{5A9519BC-D774-2940-B5E9-93319ECE16B6}" type="datetimeFigureOut">
              <a:rPr lang="fi-FI" smtClean="0"/>
              <a:pPr/>
              <a:t>10.12.2024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240D231-7F15-E746-9A15-0B625CE98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38800" y="6356350"/>
            <a:ext cx="4114800" cy="365125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EDEFA90-2CC0-0C44-827F-808492151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68128" y="6356350"/>
            <a:ext cx="1185672" cy="365125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fld id="{9AC3490C-B401-7445-84BA-EA6FCE9C76E3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E309957B-E7E2-8A4C-95B2-D39FF5E278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90500" y="3851275"/>
            <a:ext cx="4800600" cy="28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2216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Otsikko ja sisält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F4585497-E11A-9B4E-96E0-5398F040D5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482850" y="4329112"/>
            <a:ext cx="6642100" cy="22098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56953AF7-EA12-644F-A36C-4CF30C9A8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365125"/>
            <a:ext cx="7315200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799A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2F22742-40AF-AA46-BC17-72BED734F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1825625"/>
            <a:ext cx="7315200" cy="435133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82DE07-AF02-B04D-A641-7C8D8F6E75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38600" y="6356350"/>
            <a:ext cx="1301496" cy="365125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fld id="{5A9519BC-D774-2940-B5E9-93319ECE16B6}" type="datetimeFigureOut">
              <a:rPr lang="fi-FI" smtClean="0"/>
              <a:pPr/>
              <a:t>10.12.2024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240D231-7F15-E746-9A15-0B625CE98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38800" y="6356350"/>
            <a:ext cx="4114800" cy="365125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EDEFA90-2CC0-0C44-827F-808492151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68128" y="6356350"/>
            <a:ext cx="1185672" cy="365125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fld id="{9AC3490C-B401-7445-84BA-EA6FCE9C76E3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2076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Otsikko ja sisältö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2">
            <a:extLst>
              <a:ext uri="{FF2B5EF4-FFF2-40B4-BE49-F238E27FC236}">
                <a16:creationId xmlns:a16="http://schemas.microsoft.com/office/drawing/2014/main" id="{47186B3B-19A8-684B-BA68-4D1996B35F09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0"/>
            <a:ext cx="3799643" cy="6858000"/>
          </a:xfrm>
        </p:spPr>
        <p:txBody>
          <a:bodyPr/>
          <a:lstStyle>
            <a:lvl1pPr marL="0" indent="0">
              <a:buNone/>
              <a:defRPr sz="3200">
                <a:solidFill>
                  <a:srgbClr val="00799A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6953AF7-EA12-644F-A36C-4CF30C9A8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365125"/>
            <a:ext cx="7315200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799A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2F22742-40AF-AA46-BC17-72BED734F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1825625"/>
            <a:ext cx="7315200" cy="435133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82DE07-AF02-B04D-A641-7C8D8F6E75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38600" y="6356350"/>
            <a:ext cx="1301496" cy="365125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fld id="{5A9519BC-D774-2940-B5E9-93319ECE16B6}" type="datetimeFigureOut">
              <a:rPr lang="fi-FI" smtClean="0"/>
              <a:pPr/>
              <a:t>10.12.2024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240D231-7F15-E746-9A15-0B625CE98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38800" y="6356350"/>
            <a:ext cx="4114800" cy="365125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EDEFA90-2CC0-0C44-827F-808492151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68128" y="6356350"/>
            <a:ext cx="1185672" cy="365125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fld id="{9AC3490C-B401-7445-84BA-EA6FCE9C76E3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577035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Otsikko ja sisältö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6953AF7-EA12-644F-A36C-4CF30C9A8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239256" cy="1325563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2F22742-40AF-AA46-BC17-72BED734F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39256" cy="4351338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  <a:lvl2pPr>
              <a:defRPr>
                <a:solidFill>
                  <a:srgbClr val="00799A"/>
                </a:solidFill>
              </a:defRPr>
            </a:lvl2pPr>
            <a:lvl3pPr>
              <a:defRPr>
                <a:solidFill>
                  <a:srgbClr val="00799A"/>
                </a:solidFill>
              </a:defRPr>
            </a:lvl3pPr>
            <a:lvl4pPr>
              <a:defRPr>
                <a:solidFill>
                  <a:srgbClr val="00799A"/>
                </a:solidFill>
              </a:defRPr>
            </a:lvl4pPr>
            <a:lvl5pPr>
              <a:defRPr>
                <a:solidFill>
                  <a:srgbClr val="00799A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82DE07-AF02-B04D-A641-7C8D8F6E7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fld id="{5A9519BC-D774-2940-B5E9-93319ECE16B6}" type="datetimeFigureOut">
              <a:rPr lang="fi-FI" smtClean="0"/>
              <a:pPr/>
              <a:t>10.12.2024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240D231-7F15-E746-9A15-0B625CE98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EDEFA90-2CC0-0C44-827F-808492151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fld id="{9AC3490C-B401-7445-84BA-EA6FCE9C76E3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57F8F38D-13FC-FA45-8960-A6E0DE7BB3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08800" y="180000"/>
            <a:ext cx="2804073" cy="489600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7BC71980-79A3-1945-B93C-023E5F7357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53400" y="1825625"/>
            <a:ext cx="3200400" cy="34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062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A420F7B-CDC0-4E49-ABCF-2CF6E27DB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13CDBC5-2080-456B-8B88-2067C70B30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4106FFA-35E6-460C-8208-64E9ED7859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310E599F-6001-4020-A8FF-037A18AB93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5138876C-4DC7-4126-BF75-BD25DA7941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9867982-2D23-4CB0-8EE9-95078E458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E8583-A78A-4312-A4C2-681ACBA783F1}" type="datetimeFigureOut">
              <a:rPr lang="fi-FI" smtClean="0"/>
              <a:t>11.12.2024</a:t>
            </a:fld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07EA537B-7E72-40CA-B040-BC4894FB0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902E9E7E-7FC6-4B7C-A83F-1E559E1BF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F7D49-CD95-4A11-B16C-EBFA8206C8D0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952277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Otsikko ja sisältö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6953AF7-EA12-644F-A36C-4CF30C9A8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239256" cy="1325563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2F22742-40AF-AA46-BC17-72BED734F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39256" cy="4351338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  <a:lvl2pPr>
              <a:defRPr>
                <a:solidFill>
                  <a:srgbClr val="00799A"/>
                </a:solidFill>
              </a:defRPr>
            </a:lvl2pPr>
            <a:lvl3pPr>
              <a:defRPr>
                <a:solidFill>
                  <a:srgbClr val="00799A"/>
                </a:solidFill>
              </a:defRPr>
            </a:lvl3pPr>
            <a:lvl4pPr>
              <a:defRPr>
                <a:solidFill>
                  <a:srgbClr val="00799A"/>
                </a:solidFill>
              </a:defRPr>
            </a:lvl4pPr>
            <a:lvl5pPr>
              <a:defRPr>
                <a:solidFill>
                  <a:srgbClr val="00799A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82DE07-AF02-B04D-A641-7C8D8F6E7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fld id="{5A9519BC-D774-2940-B5E9-93319ECE16B6}" type="datetimeFigureOut">
              <a:rPr lang="fi-FI" smtClean="0"/>
              <a:pPr/>
              <a:t>10.12.2024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240D231-7F15-E746-9A15-0B625CE98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EDEFA90-2CC0-0C44-827F-808492151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fld id="{9AC3490C-B401-7445-84BA-EA6FCE9C76E3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57F8F38D-13FC-FA45-8960-A6E0DE7BB3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08800" y="180000"/>
            <a:ext cx="2804073" cy="489600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9D7F469E-52D1-B947-BD50-5C8DCCC6CBE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88200" y="1825625"/>
            <a:ext cx="4165600" cy="226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9134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Otsikko ja sisältö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6953AF7-EA12-644F-A36C-4CF30C9A8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239256" cy="1325563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2F22742-40AF-AA46-BC17-72BED734F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39256" cy="4351338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  <a:lvl2pPr>
              <a:defRPr>
                <a:solidFill>
                  <a:srgbClr val="00799A"/>
                </a:solidFill>
              </a:defRPr>
            </a:lvl2pPr>
            <a:lvl3pPr>
              <a:defRPr>
                <a:solidFill>
                  <a:srgbClr val="00799A"/>
                </a:solidFill>
              </a:defRPr>
            </a:lvl3pPr>
            <a:lvl4pPr>
              <a:defRPr>
                <a:solidFill>
                  <a:srgbClr val="00799A"/>
                </a:solidFill>
              </a:defRPr>
            </a:lvl4pPr>
            <a:lvl5pPr>
              <a:defRPr>
                <a:solidFill>
                  <a:srgbClr val="00799A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82DE07-AF02-B04D-A641-7C8D8F6E7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fld id="{5A9519BC-D774-2940-B5E9-93319ECE16B6}" type="datetimeFigureOut">
              <a:rPr lang="fi-FI" smtClean="0"/>
              <a:pPr/>
              <a:t>10.12.2024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240D231-7F15-E746-9A15-0B625CE98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EDEFA90-2CC0-0C44-827F-808492151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fld id="{9AC3490C-B401-7445-84BA-EA6FCE9C76E3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57F8F38D-13FC-FA45-8960-A6E0DE7BB3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08800" y="180000"/>
            <a:ext cx="2804073" cy="489600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1350C95C-DF9D-5B41-BD0E-BC5E9591C4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48038" y="1825625"/>
            <a:ext cx="4205762" cy="2234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72741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Otsikko ja sisältö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6953AF7-EA12-644F-A36C-4CF30C9A8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239256" cy="1325563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2F22742-40AF-AA46-BC17-72BED734F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39256" cy="4351338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  <a:lvl2pPr>
              <a:defRPr>
                <a:solidFill>
                  <a:srgbClr val="00799A"/>
                </a:solidFill>
              </a:defRPr>
            </a:lvl2pPr>
            <a:lvl3pPr>
              <a:defRPr>
                <a:solidFill>
                  <a:srgbClr val="00799A"/>
                </a:solidFill>
              </a:defRPr>
            </a:lvl3pPr>
            <a:lvl4pPr>
              <a:defRPr>
                <a:solidFill>
                  <a:srgbClr val="00799A"/>
                </a:solidFill>
              </a:defRPr>
            </a:lvl4pPr>
            <a:lvl5pPr>
              <a:defRPr>
                <a:solidFill>
                  <a:srgbClr val="00799A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82DE07-AF02-B04D-A641-7C8D8F6E7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fld id="{5A9519BC-D774-2940-B5E9-93319ECE16B6}" type="datetimeFigureOut">
              <a:rPr lang="fi-FI" smtClean="0"/>
              <a:pPr/>
              <a:t>10.12.2024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240D231-7F15-E746-9A15-0B625CE98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EDEFA90-2CC0-0C44-827F-808492151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fld id="{9AC3490C-B401-7445-84BA-EA6FCE9C76E3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57F8F38D-13FC-FA45-8960-A6E0DE7BB3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08800" y="180000"/>
            <a:ext cx="2804073" cy="48960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34033763-74B2-274A-9C5C-0193D34E14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09000" y="1825625"/>
            <a:ext cx="2844800" cy="276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83574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Otsikko ja sisältö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6953AF7-EA12-644F-A36C-4CF30C9A8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239256" cy="1325563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2F22742-40AF-AA46-BC17-72BED734F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39256" cy="4351338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  <a:lvl2pPr>
              <a:defRPr>
                <a:solidFill>
                  <a:srgbClr val="00799A"/>
                </a:solidFill>
              </a:defRPr>
            </a:lvl2pPr>
            <a:lvl3pPr>
              <a:defRPr>
                <a:solidFill>
                  <a:srgbClr val="00799A"/>
                </a:solidFill>
              </a:defRPr>
            </a:lvl3pPr>
            <a:lvl4pPr>
              <a:defRPr>
                <a:solidFill>
                  <a:srgbClr val="00799A"/>
                </a:solidFill>
              </a:defRPr>
            </a:lvl4pPr>
            <a:lvl5pPr>
              <a:defRPr>
                <a:solidFill>
                  <a:srgbClr val="00799A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82DE07-AF02-B04D-A641-7C8D8F6E7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fld id="{5A9519BC-D774-2940-B5E9-93319ECE16B6}" type="datetimeFigureOut">
              <a:rPr lang="fi-FI" smtClean="0"/>
              <a:pPr/>
              <a:t>10.12.2024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240D231-7F15-E746-9A15-0B625CE98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EDEFA90-2CC0-0C44-827F-808492151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fld id="{9AC3490C-B401-7445-84BA-EA6FCE9C76E3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57F8F38D-13FC-FA45-8960-A6E0DE7BB3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08800" y="180000"/>
            <a:ext cx="2804073" cy="489600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861E21FE-6D57-E14F-9D04-F5B5E44F69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39000" y="1825625"/>
            <a:ext cx="4114800" cy="2235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3608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Otsikko ja sisältö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6953AF7-EA12-644F-A36C-4CF30C9A8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239256" cy="1325563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2F22742-40AF-AA46-BC17-72BED734F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39256" cy="4351338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  <a:lvl2pPr>
              <a:defRPr>
                <a:solidFill>
                  <a:srgbClr val="00799A"/>
                </a:solidFill>
              </a:defRPr>
            </a:lvl2pPr>
            <a:lvl3pPr>
              <a:defRPr>
                <a:solidFill>
                  <a:srgbClr val="00799A"/>
                </a:solidFill>
              </a:defRPr>
            </a:lvl3pPr>
            <a:lvl4pPr>
              <a:defRPr>
                <a:solidFill>
                  <a:srgbClr val="00799A"/>
                </a:solidFill>
              </a:defRPr>
            </a:lvl4pPr>
            <a:lvl5pPr>
              <a:defRPr>
                <a:solidFill>
                  <a:srgbClr val="00799A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82DE07-AF02-B04D-A641-7C8D8F6E7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fld id="{5A9519BC-D774-2940-B5E9-93319ECE16B6}" type="datetimeFigureOut">
              <a:rPr lang="fi-FI" smtClean="0"/>
              <a:pPr/>
              <a:t>10.12.2024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240D231-7F15-E746-9A15-0B625CE98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EDEFA90-2CC0-0C44-827F-808492151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fld id="{9AC3490C-B401-7445-84BA-EA6FCE9C76E3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57F8F38D-13FC-FA45-8960-A6E0DE7BB3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08800" y="180000"/>
            <a:ext cx="2804073" cy="48960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4F1DE8E4-BAB3-BF49-A17E-8575512BC8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31200" y="1825625"/>
            <a:ext cx="3022600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49797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Otsikko ja sisältö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82DE07-AF02-B04D-A641-7C8D8F6E7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fld id="{5A9519BC-D774-2940-B5E9-93319ECE16B6}" type="datetimeFigureOut">
              <a:rPr lang="fi-FI" smtClean="0"/>
              <a:pPr/>
              <a:t>10.12.2024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240D231-7F15-E746-9A15-0B625CE98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EDEFA90-2CC0-0C44-827F-808492151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fld id="{9AC3490C-B401-7445-84BA-EA6FCE9C76E3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57F8F38D-13FC-FA45-8960-A6E0DE7BB3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08800" y="180000"/>
            <a:ext cx="2804073" cy="489600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C1801E00-D9F8-8747-95B4-528CD463785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38232" y="4212019"/>
            <a:ext cx="1600200" cy="1727200"/>
          </a:xfrm>
          <a:prstGeom prst="rect">
            <a:avLst/>
          </a:prstGeom>
        </p:spPr>
      </p:pic>
      <p:sp>
        <p:nvSpPr>
          <p:cNvPr id="9" name="Otsikko 1">
            <a:extLst>
              <a:ext uri="{FF2B5EF4-FFF2-40B4-BE49-F238E27FC236}">
                <a16:creationId xmlns:a16="http://schemas.microsoft.com/office/drawing/2014/main" id="{54971E56-3F4A-0E46-B92B-222A14856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781288" cy="1325563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3AD89D24-3357-AD4E-8C4F-0EBCF7EABF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781288" cy="4351338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  <a:lvl2pPr>
              <a:defRPr>
                <a:solidFill>
                  <a:srgbClr val="00799A"/>
                </a:solidFill>
              </a:defRPr>
            </a:lvl2pPr>
            <a:lvl3pPr>
              <a:defRPr>
                <a:solidFill>
                  <a:srgbClr val="00799A"/>
                </a:solidFill>
              </a:defRPr>
            </a:lvl3pPr>
            <a:lvl4pPr>
              <a:defRPr>
                <a:solidFill>
                  <a:srgbClr val="00799A"/>
                </a:solidFill>
              </a:defRPr>
            </a:lvl4pPr>
            <a:lvl5pPr>
              <a:defRPr>
                <a:solidFill>
                  <a:srgbClr val="00799A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40354495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Otsikko ja sisältö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6953AF7-EA12-644F-A36C-4CF30C9A8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781288" cy="1325563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2F22742-40AF-AA46-BC17-72BED734F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781288" cy="4351338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  <a:lvl2pPr>
              <a:defRPr>
                <a:solidFill>
                  <a:srgbClr val="00799A"/>
                </a:solidFill>
              </a:defRPr>
            </a:lvl2pPr>
            <a:lvl3pPr>
              <a:defRPr>
                <a:solidFill>
                  <a:srgbClr val="00799A"/>
                </a:solidFill>
              </a:defRPr>
            </a:lvl3pPr>
            <a:lvl4pPr>
              <a:defRPr>
                <a:solidFill>
                  <a:srgbClr val="00799A"/>
                </a:solidFill>
              </a:defRPr>
            </a:lvl4pPr>
            <a:lvl5pPr>
              <a:defRPr>
                <a:solidFill>
                  <a:srgbClr val="00799A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82DE07-AF02-B04D-A641-7C8D8F6E7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fld id="{5A9519BC-D774-2940-B5E9-93319ECE16B6}" type="datetimeFigureOut">
              <a:rPr lang="fi-FI" smtClean="0"/>
              <a:pPr/>
              <a:t>10.12.2024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240D231-7F15-E746-9A15-0B625CE98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EDEFA90-2CC0-0C44-827F-808492151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fld id="{9AC3490C-B401-7445-84BA-EA6FCE9C76E3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57F8F38D-13FC-FA45-8960-A6E0DE7BB3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08800" y="180000"/>
            <a:ext cx="2804073" cy="48960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30AEC797-6735-F947-BDF9-069C27BF42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92208" y="4808919"/>
            <a:ext cx="2082800" cy="113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86254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Otsikko ja sisältö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6953AF7-EA12-644F-A36C-4CF30C9A8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781288" cy="1325563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2F22742-40AF-AA46-BC17-72BED734F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781288" cy="4351338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  <a:lvl2pPr>
              <a:defRPr>
                <a:solidFill>
                  <a:srgbClr val="00799A"/>
                </a:solidFill>
              </a:defRPr>
            </a:lvl2pPr>
            <a:lvl3pPr>
              <a:defRPr>
                <a:solidFill>
                  <a:srgbClr val="00799A"/>
                </a:solidFill>
              </a:defRPr>
            </a:lvl3pPr>
            <a:lvl4pPr>
              <a:defRPr>
                <a:solidFill>
                  <a:srgbClr val="00799A"/>
                </a:solidFill>
              </a:defRPr>
            </a:lvl4pPr>
            <a:lvl5pPr>
              <a:defRPr>
                <a:solidFill>
                  <a:srgbClr val="00799A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82DE07-AF02-B04D-A641-7C8D8F6E7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fld id="{5A9519BC-D774-2940-B5E9-93319ECE16B6}" type="datetimeFigureOut">
              <a:rPr lang="fi-FI" smtClean="0"/>
              <a:pPr/>
              <a:t>10.12.2024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240D231-7F15-E746-9A15-0B625CE98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EDEFA90-2CC0-0C44-827F-808492151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fld id="{9AC3490C-B401-7445-84BA-EA6FCE9C76E3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57F8F38D-13FC-FA45-8960-A6E0DE7BB3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08800" y="180000"/>
            <a:ext cx="2804073" cy="48960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B4AE70CF-BC3F-4D4C-9DE9-45F8877512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39808" y="4744712"/>
            <a:ext cx="223520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6527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Otsikko ja sisältö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6953AF7-EA12-644F-A36C-4CF30C9A8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781288" cy="1325563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2F22742-40AF-AA46-BC17-72BED734F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781288" cy="4351338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  <a:lvl2pPr>
              <a:defRPr>
                <a:solidFill>
                  <a:srgbClr val="00799A"/>
                </a:solidFill>
              </a:defRPr>
            </a:lvl2pPr>
            <a:lvl3pPr>
              <a:defRPr>
                <a:solidFill>
                  <a:srgbClr val="00799A"/>
                </a:solidFill>
              </a:defRPr>
            </a:lvl3pPr>
            <a:lvl4pPr>
              <a:defRPr>
                <a:solidFill>
                  <a:srgbClr val="00799A"/>
                </a:solidFill>
              </a:defRPr>
            </a:lvl4pPr>
            <a:lvl5pPr>
              <a:defRPr>
                <a:solidFill>
                  <a:srgbClr val="00799A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82DE07-AF02-B04D-A641-7C8D8F6E7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fld id="{5A9519BC-D774-2940-B5E9-93319ECE16B6}" type="datetimeFigureOut">
              <a:rPr lang="fi-FI" smtClean="0"/>
              <a:pPr/>
              <a:t>10.12.2024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240D231-7F15-E746-9A15-0B625CE98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EDEFA90-2CC0-0C44-827F-808492151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fld id="{9AC3490C-B401-7445-84BA-EA6FCE9C76E3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57F8F38D-13FC-FA45-8960-A6E0DE7BB3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08800" y="180000"/>
            <a:ext cx="2804073" cy="489600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163DB437-2E9F-694E-AA34-06680E6381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24008" y="4744712"/>
            <a:ext cx="1422400" cy="138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44859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Otsikko ja sisältö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6953AF7-EA12-644F-A36C-4CF30C9A8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781288" cy="1325563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2F22742-40AF-AA46-BC17-72BED734F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781288" cy="4351338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  <a:lvl2pPr>
              <a:defRPr>
                <a:solidFill>
                  <a:srgbClr val="00799A"/>
                </a:solidFill>
              </a:defRPr>
            </a:lvl2pPr>
            <a:lvl3pPr>
              <a:defRPr>
                <a:solidFill>
                  <a:srgbClr val="00799A"/>
                </a:solidFill>
              </a:defRPr>
            </a:lvl3pPr>
            <a:lvl4pPr>
              <a:defRPr>
                <a:solidFill>
                  <a:srgbClr val="00799A"/>
                </a:solidFill>
              </a:defRPr>
            </a:lvl4pPr>
            <a:lvl5pPr>
              <a:defRPr>
                <a:solidFill>
                  <a:srgbClr val="00799A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82DE07-AF02-B04D-A641-7C8D8F6E7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fld id="{5A9519BC-D774-2940-B5E9-93319ECE16B6}" type="datetimeFigureOut">
              <a:rPr lang="fi-FI" smtClean="0"/>
              <a:pPr/>
              <a:t>10.12.2024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240D231-7F15-E746-9A15-0B625CE98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EDEFA90-2CC0-0C44-827F-808492151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fld id="{9AC3490C-B401-7445-84BA-EA6FCE9C76E3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57F8F38D-13FC-FA45-8960-A6E0DE7BB3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08800" y="180000"/>
            <a:ext cx="2804073" cy="489600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10F263E9-47DE-0948-B297-88FE33DA810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41408" y="4772144"/>
            <a:ext cx="2133600" cy="11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322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135C3A9-F2A5-454F-B272-B9516F3A7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1B8FFCA6-184C-4D70-A40B-F9932D5AA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E8583-A78A-4312-A4C2-681ACBA783F1}" type="datetimeFigureOut">
              <a:rPr lang="fi-FI" smtClean="0"/>
              <a:t>11.12.2024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461F694-D4D9-43FD-AD59-2EDCD5CDA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E6EF288-6CC2-4950-A691-0FFFE51D2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F7D49-CD95-4A11-B16C-EBFA8206C8D0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7156464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Otsikko ja sisältö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6953AF7-EA12-644F-A36C-4CF30C9A8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781288" cy="1325563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2F22742-40AF-AA46-BC17-72BED734F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781288" cy="4351338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  <a:lvl2pPr>
              <a:defRPr>
                <a:solidFill>
                  <a:srgbClr val="00799A"/>
                </a:solidFill>
              </a:defRPr>
            </a:lvl2pPr>
            <a:lvl3pPr>
              <a:defRPr>
                <a:solidFill>
                  <a:srgbClr val="00799A"/>
                </a:solidFill>
              </a:defRPr>
            </a:lvl3pPr>
            <a:lvl4pPr>
              <a:defRPr>
                <a:solidFill>
                  <a:srgbClr val="00799A"/>
                </a:solidFill>
              </a:defRPr>
            </a:lvl4pPr>
            <a:lvl5pPr>
              <a:defRPr>
                <a:solidFill>
                  <a:srgbClr val="00799A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82DE07-AF02-B04D-A641-7C8D8F6E7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fld id="{5A9519BC-D774-2940-B5E9-93319ECE16B6}" type="datetimeFigureOut">
              <a:rPr lang="fi-FI" smtClean="0"/>
              <a:pPr/>
              <a:t>10.12.2024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240D231-7F15-E746-9A15-0B625CE98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EDEFA90-2CC0-0C44-827F-808492151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fld id="{9AC3490C-B401-7445-84BA-EA6FCE9C76E3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57F8F38D-13FC-FA45-8960-A6E0DE7BB3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08800" y="180000"/>
            <a:ext cx="2804073" cy="48960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59CD12E7-9E55-9546-A431-49726B3A83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52558" y="4752332"/>
            <a:ext cx="1511300" cy="119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22305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Otsikko ja sisältö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6953AF7-EA12-644F-A36C-4CF30C9A8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781288" cy="1325563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82DE07-AF02-B04D-A641-7C8D8F6E7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fld id="{5A9519BC-D774-2940-B5E9-93319ECE16B6}" type="datetimeFigureOut">
              <a:rPr lang="fi-FI" smtClean="0"/>
              <a:pPr/>
              <a:t>10.12.2024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240D231-7F15-E746-9A15-0B625CE98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EDEFA90-2CC0-0C44-827F-808492151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fld id="{9AC3490C-B401-7445-84BA-EA6FCE9C76E3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57F8F38D-13FC-FA45-8960-A6E0DE7BB3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08800" y="180000"/>
            <a:ext cx="2804073" cy="4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84740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Otsikko ja sisältö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82DE07-AF02-B04D-A641-7C8D8F6E7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fld id="{5A9519BC-D774-2940-B5E9-93319ECE16B6}" type="datetimeFigureOut">
              <a:rPr lang="fi-FI" smtClean="0"/>
              <a:pPr/>
              <a:t>10.12.2024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240D231-7F15-E746-9A15-0B625CE98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EDEFA90-2CC0-0C44-827F-808492151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fld id="{9AC3490C-B401-7445-84BA-EA6FCE9C76E3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57F8F38D-13FC-FA45-8960-A6E0DE7BB3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08800" y="180000"/>
            <a:ext cx="2804073" cy="4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47956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C191A96-7C2E-A148-89A6-28DFBF747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674618"/>
            <a:ext cx="10515600" cy="888238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55C5357-1E30-7A4C-B39E-69D072BB95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773168"/>
            <a:ext cx="10515600" cy="48463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268AB06-9BFE-F74C-88EE-8F2AD7DAC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519BC-D774-2940-B5E9-93319ECE16B6}" type="datetimeFigureOut">
              <a:rPr lang="fi-FI" smtClean="0"/>
              <a:t>10.12.2024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6903F3E-1D39-FD48-953D-0C289C6B4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C40CEE7-E7DA-D942-AD3C-65A91ED77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3490C-B401-7445-84BA-EA6FCE9C76E3}" type="slidenum">
              <a:rPr lang="fi-FI" smtClean="0"/>
              <a:t>‹#›</a:t>
            </a:fld>
            <a:endParaRPr lang="fi-FI" dirty="0"/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59910DDF-4909-7D41-AD90-2B0C764CE23B}"/>
              </a:ext>
            </a:extLst>
          </p:cNvPr>
          <p:cNvCxnSpPr>
            <a:cxnSpLocks/>
          </p:cNvCxnSpPr>
          <p:nvPr userDrawn="1"/>
        </p:nvCxnSpPr>
        <p:spPr>
          <a:xfrm>
            <a:off x="838200" y="4663440"/>
            <a:ext cx="10515600" cy="0"/>
          </a:xfrm>
          <a:prstGeom prst="line">
            <a:avLst/>
          </a:prstGeom>
          <a:ln w="254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Kuva 12">
            <a:extLst>
              <a:ext uri="{FF2B5EF4-FFF2-40B4-BE49-F238E27FC236}">
                <a16:creationId xmlns:a16="http://schemas.microsoft.com/office/drawing/2014/main" id="{C1F7F024-9E0B-1E47-BEB3-030B4D68A6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1483765"/>
            <a:ext cx="4666488" cy="814784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22A43BB8-B6BF-BD44-B3CF-67A10B9EB7A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43600" y="697357"/>
            <a:ext cx="5410200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2977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6953AF7-EA12-644F-A36C-4CF30C9A8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2F22742-40AF-AA46-BC17-72BED734FF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82DE07-AF02-B04D-A641-7C8D8F6E7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519BC-D774-2940-B5E9-93319ECE16B6}" type="datetimeFigureOut">
              <a:rPr lang="fi-FI" smtClean="0"/>
              <a:t>10.12.2024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240D231-7F15-E746-9A15-0B625CE98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EDEFA90-2CC0-0C44-827F-808492151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3490C-B401-7445-84BA-EA6FCE9C76E3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9" name="Kuva 12">
            <a:extLst>
              <a:ext uri="{FF2B5EF4-FFF2-40B4-BE49-F238E27FC236}">
                <a16:creationId xmlns:a16="http://schemas.microsoft.com/office/drawing/2014/main" id="{FBD8538B-E11A-854F-8171-870BCE06EB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08800" y="174086"/>
            <a:ext cx="2804073" cy="4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64301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0824325-BED4-7247-AB95-5250F6A10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AFB45E1-A9E4-C642-A9CD-DE4BDE457D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5BC889B-196D-5647-A007-153FFE763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519BC-D774-2940-B5E9-93319ECE16B6}" type="datetimeFigureOut">
              <a:rPr lang="fi-FI" smtClean="0"/>
              <a:t>10.12.2024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712BC72-0475-8745-A9A7-EB026B456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0A56C7F-41CD-F343-AA27-A22054902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3490C-B401-7445-84BA-EA6FCE9C76E3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7" name="Kuva 12">
            <a:extLst>
              <a:ext uri="{FF2B5EF4-FFF2-40B4-BE49-F238E27FC236}">
                <a16:creationId xmlns:a16="http://schemas.microsoft.com/office/drawing/2014/main" id="{916852C7-9D0E-B445-B9C6-3A73F6A651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08800" y="174086"/>
            <a:ext cx="2804073" cy="4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89506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8EF7BC-B990-374B-9C79-068EAC742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61A982B-08AE-534F-9FD6-22CEB811B5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B8374C2-67EC-C44F-8E54-65705ECB16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0485E0E-5118-AE4E-987C-1AFAAB9CF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519BC-D774-2940-B5E9-93319ECE16B6}" type="datetimeFigureOut">
              <a:rPr lang="fi-FI" smtClean="0"/>
              <a:t>10.12.2024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42CB54D-60F0-F146-AAE1-488DD6A24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83973A3-E812-9440-AE53-FC84B2A31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3490C-B401-7445-84BA-EA6FCE9C76E3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8" name="Kuva 12">
            <a:extLst>
              <a:ext uri="{FF2B5EF4-FFF2-40B4-BE49-F238E27FC236}">
                <a16:creationId xmlns:a16="http://schemas.microsoft.com/office/drawing/2014/main" id="{90F20EEE-88EA-F24D-BC50-C7025E516B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08800" y="174086"/>
            <a:ext cx="2804073" cy="4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84819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B8AE5C6-A3F7-DF42-BB99-F0AD9E886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DC093C8-1051-3B4D-8948-6EA1C744A0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849B27E-04ED-5A40-B775-955E268B6B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80FFA472-FFEF-B34F-BAAB-2F049C2D57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378507CF-B296-DA4F-BA3A-F9B3B8D29A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088C1ED-160F-F444-A72B-C3E66EB5C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519BC-D774-2940-B5E9-93319ECE16B6}" type="datetimeFigureOut">
              <a:rPr lang="fi-FI" smtClean="0"/>
              <a:t>10.12.2024</a:t>
            </a:fld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1021D74C-8ED8-4942-81C6-4EDF0DBB6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E3AF31B9-2AD5-7145-A060-B7DE2EE7C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3490C-B401-7445-84BA-EA6FCE9C76E3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10" name="Kuva 12">
            <a:extLst>
              <a:ext uri="{FF2B5EF4-FFF2-40B4-BE49-F238E27FC236}">
                <a16:creationId xmlns:a16="http://schemas.microsoft.com/office/drawing/2014/main" id="{0EEF73CA-9B28-BC4A-BE99-D20DD80DEA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08800" y="174086"/>
            <a:ext cx="2804073" cy="4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98199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E36718-3C44-F842-B47C-FDD4176ED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C281468-A449-DF45-AD65-E241677BB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519BC-D774-2940-B5E9-93319ECE16B6}" type="datetimeFigureOut">
              <a:rPr lang="fi-FI" smtClean="0"/>
              <a:t>10.12.2024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45A57C1-B52D-0341-A767-8469D7D18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BEAE4B5-036C-374C-9D82-C417DAE22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3490C-B401-7445-84BA-EA6FCE9C76E3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6" name="Kuva 12">
            <a:extLst>
              <a:ext uri="{FF2B5EF4-FFF2-40B4-BE49-F238E27FC236}">
                <a16:creationId xmlns:a16="http://schemas.microsoft.com/office/drawing/2014/main" id="{6F35BA30-D3D8-BF46-9491-1E3C1F1422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08800" y="174086"/>
            <a:ext cx="2804073" cy="4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73748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9002A01-83F5-CA47-B750-74ADA4A0F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519BC-D774-2940-B5E9-93319ECE16B6}" type="datetimeFigureOut">
              <a:rPr lang="fi-FI" smtClean="0"/>
              <a:t>10.12.2024</a:t>
            </a:fld>
            <a:endParaRPr lang="fi-FI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2AE8133-8026-004D-8EB9-2283354FC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C31050E-339E-DE40-8950-AB5E22FB7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3490C-B401-7445-84BA-EA6FCE9C76E3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5" name="Kuva 12">
            <a:extLst>
              <a:ext uri="{FF2B5EF4-FFF2-40B4-BE49-F238E27FC236}">
                <a16:creationId xmlns:a16="http://schemas.microsoft.com/office/drawing/2014/main" id="{82151408-4792-9043-BA61-3EA1125F95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08800" y="174086"/>
            <a:ext cx="2804073" cy="4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384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3337C61-0398-45FA-A0A5-35FFF6EE7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E8583-A78A-4312-A4C2-681ACBA783F1}" type="datetimeFigureOut">
              <a:rPr lang="fi-FI" smtClean="0"/>
              <a:t>11.12.2024</a:t>
            </a:fld>
            <a:endParaRPr lang="fi-FI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6AABF837-BF10-4C51-B4B0-1C64B5258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DF75ED3-0A6E-4EE8-9EFC-1E515A09C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F7D49-CD95-4A11-B16C-EBFA8206C8D0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0076775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>
            <a:extLst>
              <a:ext uri="{FF2B5EF4-FFF2-40B4-BE49-F238E27FC236}">
                <a16:creationId xmlns:a16="http://schemas.microsoft.com/office/drawing/2014/main" id="{48726DB4-FA71-D144-8554-B6FC274F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14375"/>
            <a:ext cx="10515600" cy="1060926"/>
          </a:xfrm>
          <a:prstGeom prst="rect">
            <a:avLst/>
          </a:prstGeom>
          <a:effectLst/>
        </p:spPr>
        <p:txBody>
          <a:bodyPr anchor="t"/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B7DD24E-B9EC-D441-A777-25616DBF5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5918" y="2011680"/>
            <a:ext cx="10501532" cy="420814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342900" indent="-342900" algn="l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1pPr>
            <a:lvl2pPr marL="800100" indent="-342900" algn="l">
              <a:lnSpc>
                <a:spcPct val="100000"/>
              </a:lnSpc>
              <a:buClr>
                <a:schemeClr val="tx2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2pPr>
            <a:lvl3pPr marL="1200150" indent="-285750" algn="l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800">
                <a:solidFill>
                  <a:schemeClr val="tx2"/>
                </a:solidFill>
              </a:defRPr>
            </a:lvl3pPr>
            <a:lvl4pPr marL="1657350" indent="-285750" algn="l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2"/>
                </a:solidFill>
              </a:defRPr>
            </a:lvl4pPr>
            <a:lvl5pPr marL="2114550" indent="-285750" algn="l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2"/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B16BB38-9D60-314D-953C-E4852C9DE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D9320EA-10A2-4D80-97F4-B5438742DBB6}" type="datetime1">
              <a:rPr lang="fi-FI" smtClean="0"/>
              <a:t>11.12.2024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B2CC15D-54FB-394B-9156-B7B3BA665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3EE06F1-2D77-A44E-97FA-F679B9CB76D5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C620B7B5-D500-2B4D-8E05-38D5EFF992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0493" y="169756"/>
            <a:ext cx="1704382" cy="655442"/>
          </a:xfrm>
          <a:prstGeom prst="rect">
            <a:avLst/>
          </a:prstGeom>
        </p:spPr>
      </p:pic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88D8BBB-D8B9-472B-BF13-8FEF001B6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21668" y="6356350"/>
            <a:ext cx="3935963" cy="365125"/>
          </a:xfrm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3961269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>
            <a:extLst>
              <a:ext uri="{FF2B5EF4-FFF2-40B4-BE49-F238E27FC236}">
                <a16:creationId xmlns:a16="http://schemas.microsoft.com/office/drawing/2014/main" id="{48726DB4-FA71-D144-8554-B6FC274F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03535"/>
            <a:ext cx="10515600" cy="1060926"/>
          </a:xfrm>
          <a:prstGeom prst="rect">
            <a:avLst/>
          </a:prstGeom>
          <a:effectLst/>
        </p:spPr>
        <p:txBody>
          <a:bodyPr anchor="t"/>
          <a:lstStyle>
            <a:lvl1pPr algn="ctr">
              <a:defRPr sz="60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B847D3A-71CB-9E4A-9D31-D3708B0A38E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21880" y="1927274"/>
            <a:ext cx="10525570" cy="4163079"/>
          </a:xfrm>
          <a:effectLst/>
        </p:spPr>
        <p:txBody>
          <a:bodyPr/>
          <a:lstStyle>
            <a:lvl1pPr algn="l">
              <a:buClr>
                <a:schemeClr val="tx1"/>
              </a:buClr>
              <a:defRPr sz="2400"/>
            </a:lvl1pPr>
            <a:lvl2pPr algn="l">
              <a:buClr>
                <a:schemeClr val="tx1"/>
              </a:buClr>
              <a:defRPr sz="2000"/>
            </a:lvl2pPr>
            <a:lvl3pPr marL="1143000" indent="-228600" algn="l">
              <a:buClr>
                <a:schemeClr val="tx1"/>
              </a:buClr>
              <a:buFont typeface="Wingdings" pitchFamily="2" charset="2"/>
              <a:buChar char="§"/>
              <a:defRPr sz="1800"/>
            </a:lvl3pPr>
            <a:lvl4pPr marL="1600200" indent="-228600" algn="l">
              <a:buClr>
                <a:schemeClr val="tx1"/>
              </a:buClr>
              <a:buFont typeface="Wingdings" pitchFamily="2" charset="2"/>
              <a:buChar char="§"/>
              <a:defRPr sz="1600"/>
            </a:lvl4pPr>
            <a:lvl5pPr algn="l">
              <a:buClr>
                <a:schemeClr val="tx1"/>
              </a:buClr>
              <a:defRPr sz="1600"/>
            </a:lvl5pPr>
          </a:lstStyle>
          <a:p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45FD7726-1602-7542-AFC5-AB34F30535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3077" y="6356350"/>
            <a:ext cx="1095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BC113-F77D-460D-93D0-13521233AE4E}" type="datetime1">
              <a:rPr lang="fi-FI" smtClean="0"/>
              <a:t>11.12.2024</a:t>
            </a:fld>
            <a:endParaRPr lang="fi-FI" dirty="0"/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FDD5F319-0789-DE4E-ABA0-7E7439D55D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684" y="6356350"/>
            <a:ext cx="851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E06F1-2D77-A44E-97FA-F679B9CB76D5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7DEC344F-66C6-4AB1-A5D0-028D84B065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0493" y="169756"/>
            <a:ext cx="1704382" cy="655442"/>
          </a:xfrm>
          <a:prstGeom prst="rect">
            <a:avLst/>
          </a:prstGeom>
        </p:spPr>
      </p:pic>
      <p:sp>
        <p:nvSpPr>
          <p:cNvPr id="8" name="Alatunnisteen paikkamerkki 6">
            <a:extLst>
              <a:ext uri="{FF2B5EF4-FFF2-40B4-BE49-F238E27FC236}">
                <a16:creationId xmlns:a16="http://schemas.microsoft.com/office/drawing/2014/main" id="{EF66A10E-4733-4BA7-8132-A2EB004F9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21668" y="6356350"/>
            <a:ext cx="3935963" cy="365125"/>
          </a:xfrm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4025520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teksti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>
            <a:extLst>
              <a:ext uri="{FF2B5EF4-FFF2-40B4-BE49-F238E27FC236}">
                <a16:creationId xmlns:a16="http://schemas.microsoft.com/office/drawing/2014/main" id="{48726DB4-FA71-D144-8554-B6FC274F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21315"/>
            <a:ext cx="10515600" cy="1060926"/>
          </a:xfrm>
          <a:prstGeom prst="rect">
            <a:avLst/>
          </a:prstGeom>
          <a:effectLst/>
        </p:spPr>
        <p:txBody>
          <a:bodyPr anchor="t"/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</a:p>
        </p:txBody>
      </p:sp>
      <p:sp>
        <p:nvSpPr>
          <p:cNvPr id="10" name="Sisällön paikkamerkki 12">
            <a:extLst>
              <a:ext uri="{FF2B5EF4-FFF2-40B4-BE49-F238E27FC236}">
                <a16:creationId xmlns:a16="http://schemas.microsoft.com/office/drawing/2014/main" id="{90E7C219-D873-F54B-B815-E630286C7B7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22215" y="1818186"/>
            <a:ext cx="10525236" cy="640852"/>
          </a:xfrm>
          <a:effectLst/>
        </p:spPr>
        <p:txBody>
          <a:bodyPr>
            <a:normAutofit/>
          </a:bodyPr>
          <a:lstStyle>
            <a:lvl1pPr marL="0" indent="0" algn="ctr">
              <a:buNone/>
              <a:defRPr sz="2400" i="1">
                <a:solidFill>
                  <a:schemeClr val="tx2"/>
                </a:solidFill>
              </a:defRPr>
            </a:lvl1pPr>
          </a:lstStyle>
          <a:p>
            <a:r>
              <a:rPr lang="fi-FI"/>
              <a:t>Otsikko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B7DD24E-B9EC-D441-A777-25616DBF5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577783"/>
            <a:ext cx="4966522" cy="3642042"/>
          </a:xfrm>
          <a:prstGeom prst="rect">
            <a:avLst/>
          </a:prstGeom>
          <a:effectLst/>
        </p:spPr>
        <p:txBody>
          <a:bodyPr/>
          <a:lstStyle>
            <a:lvl1pPr marL="342900" indent="-342900" algn="l"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1pPr>
            <a:lvl2pPr marL="800100" indent="-342900" algn="l">
              <a:buClr>
                <a:schemeClr val="tx2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2pPr>
            <a:lvl3pPr marL="1200150" indent="-285750" algn="l">
              <a:buClr>
                <a:schemeClr val="tx2"/>
              </a:buClr>
              <a:buFont typeface="Wingdings" pitchFamily="2" charset="2"/>
              <a:buChar char="§"/>
              <a:defRPr sz="1800">
                <a:solidFill>
                  <a:schemeClr val="tx2"/>
                </a:solidFill>
              </a:defRPr>
            </a:lvl3pPr>
            <a:lvl4pPr marL="1657350" indent="-285750" algn="l"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2"/>
                </a:solidFill>
              </a:defRPr>
            </a:lvl4pPr>
            <a:lvl5pPr marL="2114550" indent="-285750" algn="l"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2"/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Sisällön paikkamerkki 3">
            <a:extLst>
              <a:ext uri="{FF2B5EF4-FFF2-40B4-BE49-F238E27FC236}">
                <a16:creationId xmlns:a16="http://schemas.microsoft.com/office/drawing/2014/main" id="{AB1A52CF-0DED-2B41-9D9E-F377E3E3C87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80150" y="2595880"/>
            <a:ext cx="5067300" cy="3641725"/>
          </a:xfrm>
          <a:effectLst/>
        </p:spPr>
        <p:txBody>
          <a:bodyPr>
            <a:normAutofit/>
          </a:bodyPr>
          <a:lstStyle>
            <a:lvl1pPr marL="342900" indent="-342900" algn="l"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1pPr>
            <a:lvl2pPr algn="l">
              <a:buClr>
                <a:schemeClr val="tx2"/>
              </a:buClr>
              <a:defRPr sz="2000">
                <a:solidFill>
                  <a:schemeClr val="tx2"/>
                </a:solidFill>
              </a:defRPr>
            </a:lvl2pPr>
            <a:lvl3pPr marL="1143000" indent="-228600" algn="l">
              <a:buClr>
                <a:schemeClr val="tx2"/>
              </a:buClr>
              <a:buFont typeface="Wingdings" pitchFamily="2" charset="2"/>
              <a:buChar char="§"/>
              <a:defRPr sz="1800">
                <a:solidFill>
                  <a:schemeClr val="tx2"/>
                </a:solidFill>
              </a:defRPr>
            </a:lvl3pPr>
            <a:lvl4pPr marL="1600200" indent="-228600" algn="l"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2"/>
                </a:solidFill>
              </a:defRPr>
            </a:lvl4pPr>
            <a:lvl5pPr marL="2057400" indent="-228600" algn="l"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2"/>
                </a:solidFill>
              </a:defRPr>
            </a:lvl5pPr>
          </a:lstStyle>
          <a:p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B16BB38-9D60-314D-953C-E4852C9DE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8705208-28F5-4EBD-B30F-0F98C1621763}" type="datetime1">
              <a:rPr lang="fi-FI" smtClean="0"/>
              <a:t>11.12.2024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B2CC15D-54FB-394B-9156-B7B3BA665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3EE06F1-2D77-A44E-97FA-F679B9CB76D5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C620B7B5-D500-2B4D-8E05-38D5EFF992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0493" y="169756"/>
            <a:ext cx="1704382" cy="655442"/>
          </a:xfrm>
          <a:prstGeom prst="rect">
            <a:avLst/>
          </a:prstGeom>
        </p:spPr>
      </p:pic>
      <p:sp>
        <p:nvSpPr>
          <p:cNvPr id="11" name="Alatunnisteen paikkamerkki 6">
            <a:extLst>
              <a:ext uri="{FF2B5EF4-FFF2-40B4-BE49-F238E27FC236}">
                <a16:creationId xmlns:a16="http://schemas.microsoft.com/office/drawing/2014/main" id="{A12F04CB-ECF6-4F64-AACC-9FB0DFBA1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21668" y="6356350"/>
            <a:ext cx="3935963" cy="365125"/>
          </a:xfrm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9223349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>
            <a:extLst>
              <a:ext uri="{FF2B5EF4-FFF2-40B4-BE49-F238E27FC236}">
                <a16:creationId xmlns:a16="http://schemas.microsoft.com/office/drawing/2014/main" id="{48726DB4-FA71-D144-8554-B6FC274F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40275"/>
            <a:ext cx="10515600" cy="1060926"/>
          </a:xfrm>
          <a:prstGeom prst="rect">
            <a:avLst/>
          </a:prstGeom>
          <a:effectLst/>
        </p:spPr>
        <p:txBody>
          <a:bodyPr anchor="t"/>
          <a:lstStyle>
            <a:lvl1pPr algn="ctr">
              <a:defRPr sz="60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</a:p>
        </p:txBody>
      </p:sp>
      <p:sp>
        <p:nvSpPr>
          <p:cNvPr id="10" name="Sisällön paikkamerkki 12">
            <a:extLst>
              <a:ext uri="{FF2B5EF4-FFF2-40B4-BE49-F238E27FC236}">
                <a16:creationId xmlns:a16="http://schemas.microsoft.com/office/drawing/2014/main" id="{90E7C219-D873-F54B-B815-E630286C7B7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22215" y="2837146"/>
            <a:ext cx="10525236" cy="2123934"/>
          </a:xfrm>
          <a:effectLst/>
        </p:spPr>
        <p:txBody>
          <a:bodyPr>
            <a:normAutofit/>
          </a:bodyPr>
          <a:lstStyle>
            <a:lvl1pPr marL="0" indent="0" algn="ctr">
              <a:buNone/>
              <a:defRPr sz="2400" i="1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45FD7726-1602-7542-AFC5-AB34F30535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3077" y="6356350"/>
            <a:ext cx="1095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78C21-47CD-4090-848B-CDE75E453B56}" type="datetime1">
              <a:rPr lang="fi-FI" smtClean="0"/>
              <a:t>11.12.2024</a:t>
            </a:fld>
            <a:endParaRPr lang="fi-FI" dirty="0"/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FDD5F319-0789-DE4E-ABA0-7E7439D55D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684" y="6356350"/>
            <a:ext cx="851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E06F1-2D77-A44E-97FA-F679B9CB76D5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FBD76F2B-45DB-4C94-97C2-D60CBF6353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0493" y="169756"/>
            <a:ext cx="1704382" cy="655442"/>
          </a:xfrm>
          <a:prstGeom prst="rect">
            <a:avLst/>
          </a:prstGeom>
        </p:spPr>
      </p:pic>
      <p:sp>
        <p:nvSpPr>
          <p:cNvPr id="8" name="Alatunnisteen paikkamerkki 6">
            <a:extLst>
              <a:ext uri="{FF2B5EF4-FFF2-40B4-BE49-F238E27FC236}">
                <a16:creationId xmlns:a16="http://schemas.microsoft.com/office/drawing/2014/main" id="{D1394ED2-75C7-4A59-AD2E-7D168B7AE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21668" y="6356350"/>
            <a:ext cx="3935963" cy="365125"/>
          </a:xfrm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9569902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teksti + aaltoikku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>
            <a:extLst>
              <a:ext uri="{FF2B5EF4-FFF2-40B4-BE49-F238E27FC236}">
                <a16:creationId xmlns:a16="http://schemas.microsoft.com/office/drawing/2014/main" id="{03F6D011-47EA-6E4D-A27B-95CB34C178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16"/>
          <a:stretch/>
        </p:blipFill>
        <p:spPr>
          <a:xfrm>
            <a:off x="8324186" y="2492791"/>
            <a:ext cx="3854416" cy="4588086"/>
          </a:xfrm>
          <a:prstGeom prst="rect">
            <a:avLst/>
          </a:prstGeom>
        </p:spPr>
      </p:pic>
      <p:sp>
        <p:nvSpPr>
          <p:cNvPr id="9" name="Otsikko 1">
            <a:extLst>
              <a:ext uri="{FF2B5EF4-FFF2-40B4-BE49-F238E27FC236}">
                <a16:creationId xmlns:a16="http://schemas.microsoft.com/office/drawing/2014/main" id="{48726DB4-FA71-D144-8554-B6FC274F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14375"/>
            <a:ext cx="10515600" cy="1060926"/>
          </a:xfrm>
          <a:prstGeom prst="rect">
            <a:avLst/>
          </a:prstGeom>
          <a:effectLst/>
        </p:spPr>
        <p:txBody>
          <a:bodyPr anchor="t"/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B7DD24E-B9EC-D441-A777-25616DBF5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5918" y="2011680"/>
            <a:ext cx="7478268" cy="420814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342900" indent="-342900" algn="l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1pPr>
            <a:lvl2pPr marL="800100" indent="-342900" algn="l">
              <a:lnSpc>
                <a:spcPct val="100000"/>
              </a:lnSpc>
              <a:buClr>
                <a:schemeClr val="tx2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2pPr>
            <a:lvl3pPr marL="1200150" indent="-285750" algn="l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800">
                <a:solidFill>
                  <a:schemeClr val="tx2"/>
                </a:solidFill>
              </a:defRPr>
            </a:lvl3pPr>
            <a:lvl4pPr marL="1657350" indent="-285750" algn="l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2"/>
                </a:solidFill>
              </a:defRPr>
            </a:lvl4pPr>
            <a:lvl5pPr marL="2114550" indent="-285750" algn="l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2"/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C620B7B5-D500-2B4D-8E05-38D5EFF9927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0493" y="169756"/>
            <a:ext cx="1704382" cy="655442"/>
          </a:xfrm>
          <a:prstGeom prst="rect">
            <a:avLst/>
          </a:prstGeom>
        </p:spPr>
      </p:pic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98752-59B4-476B-82AD-A40B94580204}" type="datetime1">
              <a:rPr lang="fi-FI" smtClean="0"/>
              <a:t>11.12.2024</a:t>
            </a:fld>
            <a:endParaRPr lang="fi-FI" dirty="0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>
          <a:xfrm>
            <a:off x="4121668" y="6356350"/>
            <a:ext cx="3935963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E06F1-2D77-A44E-97FA-F679B9CB76D5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0269649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tekti + kuva vasemm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5EB1795-7E37-401E-B161-37AE45EF1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4300" y="869315"/>
            <a:ext cx="5517180" cy="1737360"/>
          </a:xfrm>
        </p:spPr>
        <p:txBody>
          <a:bodyPr/>
          <a:lstStyle>
            <a:lvl1pPr algn="l">
              <a:defRPr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393D55FF-C447-4D7F-848A-B06FD2277D1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24600" y="2803525"/>
            <a:ext cx="5516563" cy="3017838"/>
          </a:xfr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58ADFD7B-648D-4C25-B7ED-1716805DE30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867400" cy="6121400"/>
          </a:xfrm>
          <a:prstGeom prst="round2DiagRect">
            <a:avLst/>
          </a:prstGeom>
        </p:spPr>
        <p:txBody>
          <a:bodyPr/>
          <a:lstStyle/>
          <a:p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9CEB80D-BE46-40F8-99C4-B568A7014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7A13F-D567-42F3-9A2E-CC4847359E9D}" type="datetime1">
              <a:rPr lang="fi-FI" smtClean="0"/>
              <a:t>11.12.2024</a:t>
            </a:fld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89969B8-DA2E-4962-B8A8-9B53AC305B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EE06F1-2D77-A44E-97FA-F679B9CB76D5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BDBA0311-57F4-475E-9D97-DE8E7A6EE5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0493" y="169756"/>
            <a:ext cx="1704382" cy="655442"/>
          </a:xfrm>
          <a:prstGeom prst="rect">
            <a:avLst/>
          </a:prstGeom>
        </p:spPr>
      </p:pic>
      <p:sp>
        <p:nvSpPr>
          <p:cNvPr id="9" name="Alatunnisteen paikkamerkki 6">
            <a:extLst>
              <a:ext uri="{FF2B5EF4-FFF2-40B4-BE49-F238E27FC236}">
                <a16:creationId xmlns:a16="http://schemas.microsoft.com/office/drawing/2014/main" id="{76104A99-28D5-40A7-A545-6C519912727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121668" y="6356350"/>
            <a:ext cx="3935963" cy="365125"/>
          </a:xfrm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99356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C5C4286-91EA-476B-81CC-0E651D0AC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4C10288-5A19-4B7C-A3AE-22F54333AA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A92A23-332B-4B04-94C3-9316BED13A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41DDF4D-98E8-4FB3-8527-E84106654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E8583-A78A-4312-A4C2-681ACBA783F1}" type="datetimeFigureOut">
              <a:rPr lang="fi-FI" smtClean="0"/>
              <a:t>11.12.2024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4B3F29B-DEEF-40DF-BF96-2299D2138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4FDAD41-18C8-47BE-867C-0A52C99B7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F7D49-CD95-4A11-B16C-EBFA8206C8D0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96260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307A72A-98CB-4F66-AAA9-B8475653E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2B53F394-90BB-4E3D-823C-5C4921E2B2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9FAE31C7-3904-4AD6-8781-4AB9184981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B7829E3-6ACA-4A09-BCEC-22847562B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E8583-A78A-4312-A4C2-681ACBA783F1}" type="datetimeFigureOut">
              <a:rPr lang="fi-FI" smtClean="0"/>
              <a:t>11.12.2024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4F82BC9-41F1-4CD5-9039-6DA31E7F5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2DF55B1-7D2C-44DB-BF28-3541BFB99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F7D49-CD95-4A11-B16C-EBFA8206C8D0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32944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50" Type="http://schemas.openxmlformats.org/officeDocument/2006/relationships/slideLayout" Target="../slideLayouts/slideLayout61.xml"/><Relationship Id="rId55" Type="http://schemas.openxmlformats.org/officeDocument/2006/relationships/slideLayout" Target="../slideLayouts/slideLayout66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59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52.xml"/><Relationship Id="rId54" Type="http://schemas.openxmlformats.org/officeDocument/2006/relationships/slideLayout" Target="../slideLayouts/slideLayout65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53" Type="http://schemas.openxmlformats.org/officeDocument/2006/relationships/slideLayout" Target="../slideLayouts/slideLayout64.xml"/><Relationship Id="rId58" Type="http://schemas.openxmlformats.org/officeDocument/2006/relationships/slideLayout" Target="../slideLayouts/slideLayout69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Relationship Id="rId57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52" Type="http://schemas.openxmlformats.org/officeDocument/2006/relationships/slideLayout" Target="../slideLayouts/slideLayout63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56" Type="http://schemas.openxmlformats.org/officeDocument/2006/relationships/slideLayout" Target="../slideLayouts/slideLayout67.xml"/><Relationship Id="rId8" Type="http://schemas.openxmlformats.org/officeDocument/2006/relationships/slideLayout" Target="../slideLayouts/slideLayout19.xml"/><Relationship Id="rId51" Type="http://schemas.openxmlformats.org/officeDocument/2006/relationships/slideLayout" Target="../slideLayouts/slideLayout62.xml"/><Relationship Id="rId3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slideLayout" Target="../slideLayouts/slideLayout72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54874585-9AFF-4F3C-B65E-6DE88F856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67D93A9-596D-4E77-A739-1375C8CE14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70DB09-B9EB-4001-B773-5A6E9BE0D0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E8583-A78A-4312-A4C2-681ACBA783F1}" type="datetimeFigureOut">
              <a:rPr lang="fi-FI" smtClean="0"/>
              <a:t>11.12.2024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2BC6789-B370-46F1-8247-01F1C10F5B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D77D9E9-BDA6-47FA-84B5-EC384966BF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F7D49-CD95-4A11-B16C-EBFA8206C8D0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18073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9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41B024F1-6B6D-FF45-BFCA-C6A354D86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3715644-9DBD-CF43-8CC4-C66B3E9E6C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853BFE6-92ED-0C4C-8B39-FBAC243C83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5A9519BC-D774-2940-B5E9-93319ECE16B6}" type="datetimeFigureOut">
              <a:rPr lang="fi-FI" smtClean="0"/>
              <a:pPr/>
              <a:t>10.12.2024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BD3DE40-CB06-9545-844F-DF7EB241A7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8E732F3-8CB3-7847-B3B2-5926AD0514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9AC3490C-B401-7445-84BA-EA6FCE9C76E3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33647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Posterama" panose="020B0604020202020204" pitchFamily="34" charset="0"/>
          <a:ea typeface="+mj-ea"/>
          <a:cs typeface="Posterama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Posterama" panose="020B0504020200020000" pitchFamily="34" charset="0"/>
          <a:ea typeface="+mn-ea"/>
          <a:cs typeface="Posterama" panose="020B0504020200020000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Posterama" panose="020B0504020200020000" pitchFamily="34" charset="0"/>
          <a:ea typeface="+mn-ea"/>
          <a:cs typeface="Posterama" panose="020B0504020200020000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Posterama" panose="020B0504020200020000" pitchFamily="34" charset="0"/>
          <a:ea typeface="+mn-ea"/>
          <a:cs typeface="Posterama" panose="020B0504020200020000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Posterama" panose="020B0504020200020000" pitchFamily="34" charset="0"/>
          <a:ea typeface="+mn-ea"/>
          <a:cs typeface="Posterama" panose="020B0504020200020000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Posterama" panose="020B0504020200020000" pitchFamily="34" charset="0"/>
          <a:ea typeface="+mn-ea"/>
          <a:cs typeface="Posterama" panose="020B0504020200020000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on paikkamerkki 2">
            <a:extLst>
              <a:ext uri="{FF2B5EF4-FFF2-40B4-BE49-F238E27FC236}">
                <a16:creationId xmlns:a16="http://schemas.microsoft.com/office/drawing/2014/main" id="{1D410575-0C90-CF44-A49B-86C7F2202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60520223-435B-EE40-80C6-4E34B12924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09332" y="2405822"/>
            <a:ext cx="6581429" cy="3407637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/>
          <a:p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6026E83-6946-6048-8E9D-0AB3BCB568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3077" y="6356350"/>
            <a:ext cx="1095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DF25A-8906-4EDD-BF38-36838DA0A270}" type="datetime1">
              <a:rPr lang="fi-FI" smtClean="0"/>
              <a:t>11.12.2024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3B24122-55D8-6941-8A7F-E649B6346B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684" y="6356350"/>
            <a:ext cx="851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E06F1-2D77-A44E-97FA-F679B9CB76D5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11" name="Kuva 7">
            <a:extLst>
              <a:ext uri="{FF2B5EF4-FFF2-40B4-BE49-F238E27FC236}">
                <a16:creationId xmlns:a16="http://schemas.microsoft.com/office/drawing/2014/main" id="{36EEFE7A-A019-8245-8B1B-79373550A02F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/>
        </p:blipFill>
        <p:spPr>
          <a:xfrm>
            <a:off x="242780" y="6353212"/>
            <a:ext cx="1231334" cy="311634"/>
          </a:xfrm>
          <a:prstGeom prst="rect">
            <a:avLst/>
          </a:prstGeom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EFEB5C75-9C88-46D4-947C-D7483FA5AD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00009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Helvetica" pitchFamily="2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64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6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diagramLayout" Target="../diagrams/layout2.xml"/><Relationship Id="rId7" Type="http://schemas.openxmlformats.org/officeDocument/2006/relationships/image" Target="../media/image6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hyperlink" Target="https://osake.eeventti.fi/hanketoiminta-osakkeella/kouluun-kiinnittyminen-ja-poissaoloihin-puuttuminen-lAsnA" TargetMode="External"/><Relationship Id="rId5" Type="http://schemas.openxmlformats.org/officeDocument/2006/relationships/diagramColors" Target="../diagrams/colors2.xml"/><Relationship Id="rId10" Type="http://schemas.microsoft.com/office/2007/relationships/hdphoto" Target="../media/hdphoto5.wdp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7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openxmlformats.org/officeDocument/2006/relationships/hyperlink" Target="http://www.koulukunnossa.fi/" TargetMode="External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57.xml"/><Relationship Id="rId6" Type="http://schemas.microsoft.com/office/2007/relationships/hdphoto" Target="../media/hdphoto7.wdp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maija.loukonen@tampere.fi" TargetMode="External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tampere.fi/" TargetMode="External"/><Relationship Id="rId5" Type="http://schemas.openxmlformats.org/officeDocument/2006/relationships/image" Target="cid:image002.png@01DB4BE1.E0204E60" TargetMode="External"/><Relationship Id="rId4" Type="http://schemas.openxmlformats.org/officeDocument/2006/relationships/image" Target="../media/image7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karvi.fi/fi/julkaisut/toimintamallit-poissaolojen-ehkaisemiseen-puuttumiseen-ja-seurantaan-perusopetuksessa-sitouttavan-kouluyhteisotyon-alkukartoituksen-tuloksia" TargetMode="External"/><Relationship Id="rId13" Type="http://schemas.openxmlformats.org/officeDocument/2006/relationships/hyperlink" Target="https://tussitaikurit.fi/lempaalan-kunta-pirkanmaan-yhteisollisen-opiskeluhuollon-laatukasikirja/" TargetMode="External"/><Relationship Id="rId3" Type="http://schemas.openxmlformats.org/officeDocument/2006/relationships/hyperlink" Target="https://www.karvi.fi/fi/julkaisut/huoltajat-ovat-usein-epatietoisia-koulun-toimintatavoista-oppilaiden-hyvinvoinnin-edistamiseksi-ja-poissaoloihin-puuttumiseksi" TargetMode="External"/><Relationship Id="rId7" Type="http://schemas.openxmlformats.org/officeDocument/2006/relationships/hyperlink" Target="https://www.karvi.fi/fi/julkaisut/sitouttavan-kouluyhteisotyon-arviointi-arvioinnin-valiraportti" TargetMode="External"/><Relationship Id="rId12" Type="http://schemas.openxmlformats.org/officeDocument/2006/relationships/hyperlink" Target="https://www.oph.fi/fi/kouluun-kiinnittyminen-ja-poissaoloihin-puuttuminen" TargetMode="External"/><Relationship Id="rId2" Type="http://schemas.openxmlformats.org/officeDocument/2006/relationships/hyperlink" Target="https://www.karvi.fi/fi/julkaisut/sitouttavan-kouluyhteisotyon-arviointi-arvioinnin-loppuraportti" TargetMode="External"/><Relationship Id="rId1" Type="http://schemas.openxmlformats.org/officeDocument/2006/relationships/slideLayout" Target="../slideLayouts/slideLayout71.xml"/><Relationship Id="rId6" Type="http://schemas.openxmlformats.org/officeDocument/2006/relationships/hyperlink" Target="https://www.karvi.fi/fi/julkaisut/porukkaan-kuulumista-ulkopuolisuutta-ja-yksilollisia-toiveita-oppilaiden-kokemuksia-kouluhyvinvoinnin-edistamisesta" TargetMode="External"/><Relationship Id="rId11" Type="http://schemas.openxmlformats.org/officeDocument/2006/relationships/hyperlink" Target="https://osake.eeventti.fi/hanketoiminta-osakkeella/kouluun-kiinnittyminen-ja-poissaoloihin-puuttuminen-lAsnA" TargetMode="External"/><Relationship Id="rId5" Type="http://schemas.openxmlformats.org/officeDocument/2006/relationships/hyperlink" Target="https://www.karvi.fi/fi/julkaisut/erilaisia-lahestymistapoja-ja-vaihtelevia-asenteita-opetuksen-jarjestajien-kokemuksia-poissaoloihin-liittyvien-toimintatapojen-kehittamisesta" TargetMode="External"/><Relationship Id="rId10" Type="http://schemas.openxmlformats.org/officeDocument/2006/relationships/hyperlink" Target="https://www.karvi.fi/sites/default/files/sites/default/files/documents/SKY-arviointi_Karvi_kevatwebinaari12052022_verkkosivuille.pdf" TargetMode="External"/><Relationship Id="rId4" Type="http://schemas.openxmlformats.org/officeDocument/2006/relationships/hyperlink" Target="https://www.karvi.fi/fi/julkaisut/luokanohjaajana-toimiminen-vaatii-opettajilta-monenlaista-osaamista" TargetMode="External"/><Relationship Id="rId9" Type="http://schemas.openxmlformats.org/officeDocument/2006/relationships/hyperlink" Target="https://www.karvi.fi/sites/default/files/sites/default/files/documents/Karvin-alustavat-kehittamissuositukset-sitouttavan-kouluyhteisotyon-kehittamisen-tueksi.pd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arvi.fi/fi/arvioinnit/esi-ja-perusopetus/teema-ja-jarjestelmaarvioinnit/sitouttavan-kouluyhteisotyon-arviointi" TargetMode="External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fi/photo/762514" TargetMode="External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A11967A-F2DD-4243-93C4-155375151B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Kouluun kiinnittymisen tukeminen</a:t>
            </a:r>
            <a:br>
              <a:rPr lang="fi-FI" dirty="0"/>
            </a:br>
            <a:r>
              <a:rPr lang="fi-FI" sz="3300" dirty="0"/>
              <a:t>webinaari 17.12.2024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9CC656D-7C63-D34C-BE12-EF29F1CC32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944618"/>
            <a:ext cx="6753225" cy="48463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fi-FI" sz="2000" dirty="0"/>
              <a:t>LÄSNÄ -kouluun kiinnittymisen tukeminen ja poissaoloihin puuttuminen </a:t>
            </a:r>
          </a:p>
          <a:p>
            <a:pPr>
              <a:spcBef>
                <a:spcPts val="0"/>
              </a:spcBef>
            </a:pPr>
            <a:r>
              <a:rPr lang="fi-FI" sz="2000" dirty="0"/>
              <a:t>Tampereen kaupunkiseudulla</a:t>
            </a:r>
          </a:p>
          <a:p>
            <a:r>
              <a:rPr lang="fi-FI" sz="2000" dirty="0"/>
              <a:t>Projektipäällikkö Maija Loukonen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3BB57E0D-B4EE-4DAF-BD35-2D1AFCFD9CCA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99252" y="5648627"/>
            <a:ext cx="1870683" cy="1088403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578E7FD9-9DF5-4C74-BDDE-1BA0A8BDD0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69935" y="5648691"/>
            <a:ext cx="1671377" cy="108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245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FA79298B-0E66-4A97-9001-E60F5A7604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8003" y="37095"/>
            <a:ext cx="5289822" cy="6783809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3D5E13E6-80B9-43AC-8999-804CC19A0F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14951" y="541805"/>
            <a:ext cx="5124449" cy="6279099"/>
          </a:xfrm>
          <a:prstGeom prst="rect">
            <a:avLst/>
          </a:prstGeom>
        </p:spPr>
      </p:pic>
      <p:sp>
        <p:nvSpPr>
          <p:cNvPr id="6" name="Suorakulmio 5">
            <a:extLst>
              <a:ext uri="{FF2B5EF4-FFF2-40B4-BE49-F238E27FC236}">
                <a16:creationId xmlns:a16="http://schemas.microsoft.com/office/drawing/2014/main" id="{C3379FBE-EEA2-4CEE-B14A-57510C578474}"/>
              </a:ext>
            </a:extLst>
          </p:cNvPr>
          <p:cNvSpPr/>
          <p:nvPr/>
        </p:nvSpPr>
        <p:spPr>
          <a:xfrm>
            <a:off x="5314951" y="114300"/>
            <a:ext cx="5514974" cy="42750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96A4A3CC-933A-45BE-B73A-7360EE47A5D5}"/>
              </a:ext>
            </a:extLst>
          </p:cNvPr>
          <p:cNvSpPr txBox="1"/>
          <p:nvPr/>
        </p:nvSpPr>
        <p:spPr>
          <a:xfrm>
            <a:off x="8448675" y="133871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Aamulehti 30.10.2024</a:t>
            </a:r>
          </a:p>
        </p:txBody>
      </p:sp>
    </p:spTree>
    <p:extLst>
      <p:ext uri="{BB962C8B-B14F-4D97-AF65-F5344CB8AC3E}">
        <p14:creationId xmlns:p14="http://schemas.microsoft.com/office/powerpoint/2010/main" val="2202608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968FA0-803B-41F9-922D-82AFCC9530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4" y="409576"/>
            <a:ext cx="6267450" cy="915987"/>
          </a:xfrm>
        </p:spPr>
        <p:txBody>
          <a:bodyPr>
            <a:normAutofit/>
          </a:bodyPr>
          <a:lstStyle/>
          <a:p>
            <a:pPr algn="l"/>
            <a:r>
              <a:rPr lang="fi-FI" sz="4000" dirty="0">
                <a:latin typeface="Posterama" panose="020B0504020200020000" pitchFamily="34" charset="0"/>
                <a:cs typeface="Posterama" panose="020B0504020200020000" pitchFamily="34" charset="0"/>
              </a:rPr>
              <a:t>Yhteiskehittäminen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D554F7D-D930-4DC7-B2E6-267DC0F4E1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474" y="1504951"/>
            <a:ext cx="11544301" cy="4752974"/>
          </a:xfrm>
        </p:spPr>
        <p:txBody>
          <a:bodyPr>
            <a:normAutofit lnSpcReduction="10000"/>
          </a:bodyPr>
          <a:lstStyle/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2800" b="1" dirty="0">
                <a:solidFill>
                  <a:srgbClr val="21212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Tampereen kaupunkiseudun kunnat ovat kaikki mukana yhteishankkeessa: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fi-FI" sz="2800" b="1" dirty="0">
                <a:solidFill>
                  <a:srgbClr val="21212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     Kangasala, Lempäälä, Nokia, Orivesi, Pirkkala, Tampere, Vesilahti ja Ylöjärvi.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endParaRPr lang="fi-FI" sz="2800" b="1" dirty="0">
              <a:solidFill>
                <a:srgbClr val="212121"/>
              </a:solidFill>
              <a:latin typeface="Posterama" panose="020B0504020200020000" pitchFamily="34" charset="0"/>
              <a:cs typeface="Posterama" panose="020B0504020200020000" pitchFamily="34" charset="0"/>
            </a:endParaRP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2800" dirty="0">
                <a:solidFill>
                  <a:srgbClr val="21212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Seudun kasvatus- ja opetusalan osaamisen kehittämispalvelu</a:t>
            </a:r>
            <a:r>
              <a:rPr lang="fi-FI" sz="2800" b="1" dirty="0">
                <a:solidFill>
                  <a:srgbClr val="21212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 Osake.</a:t>
            </a: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fi-FI" sz="2800" b="1" dirty="0">
              <a:solidFill>
                <a:srgbClr val="212121"/>
              </a:solidFill>
              <a:latin typeface="Posterama" panose="020B0504020200020000" pitchFamily="34" charset="0"/>
              <a:cs typeface="Posterama" panose="020B0504020200020000" pitchFamily="34" charset="0"/>
            </a:endParaRP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2800" dirty="0">
                <a:solidFill>
                  <a:srgbClr val="21212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Tampereen kaupunkiseudun alue käsittää 0,4 miljoonaa asukasta. 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fi-FI" sz="2800" dirty="0">
                <a:solidFill>
                  <a:srgbClr val="21212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Vuonna 2022 </a:t>
            </a:r>
            <a:r>
              <a:rPr lang="fi-FI" sz="2800" b="1" dirty="0">
                <a:solidFill>
                  <a:srgbClr val="21212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seudulla</a:t>
            </a:r>
            <a:r>
              <a:rPr lang="fi-FI" sz="2800" dirty="0">
                <a:solidFill>
                  <a:srgbClr val="21212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 oli yhteensä </a:t>
            </a:r>
            <a:r>
              <a:rPr lang="fi-FI" sz="2800" b="1" dirty="0">
                <a:solidFill>
                  <a:srgbClr val="21212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38 409 perusopetuksen vuosiluokkien 1-9 oppilasta</a:t>
            </a:r>
            <a:r>
              <a:rPr lang="fi-FI" sz="2800" dirty="0">
                <a:solidFill>
                  <a:srgbClr val="21212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. Oppilaiden määrä kasvaa vuosittain noin 0,5% (noin 210 oppilasta).</a:t>
            </a:r>
            <a:r>
              <a:rPr lang="fi-FI" sz="2500" dirty="0">
                <a:solidFill>
                  <a:srgbClr val="212121"/>
                </a:solidFill>
              </a:rPr>
              <a:t>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76238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>
            <a:extLst>
              <a:ext uri="{FF2B5EF4-FFF2-40B4-BE49-F238E27FC236}">
                <a16:creationId xmlns:a16="http://schemas.microsoft.com/office/drawing/2014/main" id="{64D035EB-811A-406D-A2BA-536AE33B1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9670" y="601133"/>
            <a:ext cx="11708317" cy="1060926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1000"/>
              </a:spcBef>
            </a:pPr>
            <a:r>
              <a:rPr lang="fi-FI" sz="2100" dirty="0">
                <a:solidFill>
                  <a:srgbClr val="212529"/>
                </a:solidFill>
                <a:latin typeface="-apple-system"/>
                <a:ea typeface="+mn-ea"/>
                <a:cs typeface="+mn-cs"/>
              </a:rPr>
              <a:t>Kansallisesta kehittämistyöstä alueelliseen toimintaan ja osaksi kaupunkiseudun koulujen toimintaa:</a:t>
            </a:r>
            <a:br>
              <a:rPr lang="fi-FI" sz="2100" dirty="0">
                <a:solidFill>
                  <a:srgbClr val="212529"/>
                </a:solidFill>
                <a:latin typeface="-apple-system"/>
                <a:ea typeface="+mn-ea"/>
                <a:cs typeface="+mn-cs"/>
              </a:rPr>
            </a:br>
            <a:endParaRPr lang="fi-FI" sz="2100" dirty="0"/>
          </a:p>
        </p:txBody>
      </p:sp>
      <p:graphicFrame>
        <p:nvGraphicFramePr>
          <p:cNvPr id="10" name="Kaaviokuva 9">
            <a:extLst>
              <a:ext uri="{FF2B5EF4-FFF2-40B4-BE49-F238E27FC236}">
                <a16:creationId xmlns:a16="http://schemas.microsoft.com/office/drawing/2014/main" id="{B232EF4D-AD3D-46BE-842E-DC5E8DD0A0D4}"/>
              </a:ext>
            </a:extLst>
          </p:cNvPr>
          <p:cNvGraphicFramePr/>
          <p:nvPr>
            <p:extLst/>
          </p:nvPr>
        </p:nvGraphicFramePr>
        <p:xfrm>
          <a:off x="477311" y="90411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kstiruutu 10">
            <a:extLst>
              <a:ext uri="{FF2B5EF4-FFF2-40B4-BE49-F238E27FC236}">
                <a16:creationId xmlns:a16="http://schemas.microsoft.com/office/drawing/2014/main" id="{C590FD29-6499-4080-B633-07BE1996F1CD}"/>
              </a:ext>
            </a:extLst>
          </p:cNvPr>
          <p:cNvSpPr txBox="1"/>
          <p:nvPr/>
        </p:nvSpPr>
        <p:spPr>
          <a:xfrm>
            <a:off x="95250" y="5074415"/>
            <a:ext cx="2543175" cy="879475"/>
          </a:xfrm>
          <a:prstGeom prst="rect">
            <a:avLst/>
          </a:prstGeom>
          <a:effectLst/>
        </p:spPr>
        <p:txBody>
          <a:bodyPr vert="horz" wrap="square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PO26§: Ennaltaehkäisy, systemaattinen seuranta sekä poissaoloihin puuttuminen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Opetussuunnitelman perusteiden päivitykset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70D1AB1C-3C07-4128-9B76-E2EA6CE182B1}"/>
              </a:ext>
            </a:extLst>
          </p:cNvPr>
          <p:cNvSpPr txBox="1"/>
          <p:nvPr/>
        </p:nvSpPr>
        <p:spPr>
          <a:xfrm>
            <a:off x="2638424" y="5074415"/>
            <a:ext cx="2219325" cy="1478785"/>
          </a:xfrm>
          <a:prstGeom prst="rect">
            <a:avLst/>
          </a:prstGeom>
          <a:effectLst/>
        </p:spPr>
        <p:txBody>
          <a:bodyPr vert="horz" wrap="square" lIns="91440" tIns="45720" rIns="91440" bIns="45720" rtlCol="0" anchor="t">
            <a:norm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Luokanvalvojuuden tuki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Kouluvalmentajatyön kehittäminen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C9CC3B2F-E563-4C4B-A6B3-1539E7C6A445}"/>
              </a:ext>
            </a:extLst>
          </p:cNvPr>
          <p:cNvSpPr txBox="1"/>
          <p:nvPr/>
        </p:nvSpPr>
        <p:spPr>
          <a:xfrm>
            <a:off x="4752975" y="6256867"/>
            <a:ext cx="4105275" cy="464608"/>
          </a:xfrm>
          <a:prstGeom prst="rect">
            <a:avLst/>
          </a:prstGeom>
          <a:effectLst/>
        </p:spPr>
        <p:txBody>
          <a:bodyPr vert="horz" wrap="square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Suorakulmio 13">
            <a:extLst>
              <a:ext uri="{FF2B5EF4-FFF2-40B4-BE49-F238E27FC236}">
                <a16:creationId xmlns:a16="http://schemas.microsoft.com/office/drawing/2014/main" id="{25B0492C-B911-4898-83F9-4A793C618C50}"/>
              </a:ext>
            </a:extLst>
          </p:cNvPr>
          <p:cNvSpPr/>
          <p:nvPr/>
        </p:nvSpPr>
        <p:spPr>
          <a:xfrm>
            <a:off x="3541630" y="6267475"/>
            <a:ext cx="3886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Kaupunkiseudun Läsnäolon tukemisen ja poissaolojen seurannan suunnitelma (PO26§)</a:t>
            </a:r>
            <a:endParaRPr kumimoji="0" lang="fi-FI" sz="1400" b="1" i="0" u="none" strike="noStrike" kern="1200" cap="none" spc="0" normalizeH="0" baseline="0" noProof="0" dirty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92A6F5CE-2D6C-4E18-A4F0-5685B65D61D8}"/>
              </a:ext>
            </a:extLst>
          </p:cNvPr>
          <p:cNvSpPr txBox="1"/>
          <p:nvPr/>
        </p:nvSpPr>
        <p:spPr>
          <a:xfrm>
            <a:off x="6848475" y="5074415"/>
            <a:ext cx="2238375" cy="739059"/>
          </a:xfrm>
          <a:prstGeom prst="rect">
            <a:avLst/>
          </a:prstGeom>
          <a:effectLst/>
        </p:spPr>
        <p:txBody>
          <a:bodyPr vert="horz" wrap="square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Suorakulmio 15">
            <a:extLst>
              <a:ext uri="{FF2B5EF4-FFF2-40B4-BE49-F238E27FC236}">
                <a16:creationId xmlns:a16="http://schemas.microsoft.com/office/drawing/2014/main" id="{BF8DFF89-F774-4EBF-83A6-40FD5A910E5F}"/>
              </a:ext>
            </a:extLst>
          </p:cNvPr>
          <p:cNvSpPr/>
          <p:nvPr/>
        </p:nvSpPr>
        <p:spPr>
          <a:xfrm>
            <a:off x="6494381" y="5017265"/>
            <a:ext cx="6096000" cy="204671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JALKAUTTAMINEN: Valtion erityisavustus kouluun kiinnittymisen ja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poissaoloihin puuttumisen alueelliseen koordinaattoritoimintaan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Tampereen kaupunkiseudun läsnäolon tukemisen ja poissaolojen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seurannan suunnitelman jalkauttamista osaksi paikallista toimintaa kaikissa kaupunkiseudun kahdeksassa kunnassa.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Tietoisuuden lisääminen ja osaamisen vahvistaminen: OPH täydennyskoulutus ja muut koulutukset, Oph verkkosivut,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hankesivut.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1500" b="1" i="0" u="none" strike="noStrike" kern="1200" cap="none" spc="0" normalizeH="0" baseline="0" noProof="0" dirty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1A90536A-625E-473C-B1B8-9EBD27E74E7B}"/>
              </a:ext>
            </a:extLst>
          </p:cNvPr>
          <p:cNvSpPr/>
          <p:nvPr/>
        </p:nvSpPr>
        <p:spPr>
          <a:xfrm>
            <a:off x="95250" y="6322777"/>
            <a:ext cx="1524000" cy="3986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F982B5A0-405E-469E-A765-391E9BA68A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9782" y="3825244"/>
            <a:ext cx="1044988" cy="268437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F59BEB0B-3ED7-449D-B9D4-A9041F457115}"/>
              </a:ext>
            </a:extLst>
          </p:cNvPr>
          <p:cNvSpPr txBox="1"/>
          <p:nvPr/>
        </p:nvSpPr>
        <p:spPr>
          <a:xfrm>
            <a:off x="10353675" y="219075"/>
            <a:ext cx="1743075" cy="485775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wrap="square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7969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A9BE26A-8674-4334-A462-75B8F5573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4" y="108545"/>
            <a:ext cx="10515600" cy="779903"/>
          </a:xfrm>
        </p:spPr>
        <p:txBody>
          <a:bodyPr>
            <a:normAutofit/>
          </a:bodyPr>
          <a:lstStyle/>
          <a:p>
            <a:r>
              <a:rPr lang="fi-FI" sz="4000" dirty="0">
                <a:solidFill>
                  <a:srgbClr val="006699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PO26§ jalkauttamisen rakenteet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62AD1BC2-C21B-4EF9-96FC-8412AE30E8D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23874" y="1809750"/>
          <a:ext cx="11096625" cy="4911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Kuva 4">
            <a:extLst>
              <a:ext uri="{FF2B5EF4-FFF2-40B4-BE49-F238E27FC236}">
                <a16:creationId xmlns:a16="http://schemas.microsoft.com/office/drawing/2014/main" id="{E8E6C3EB-F936-4BBB-97B8-9D2E647717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72075" y="3497756"/>
            <a:ext cx="1671377" cy="1088338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0478D58C-2FEA-480B-80DF-670AD2E0145F}"/>
              </a:ext>
            </a:extLst>
          </p:cNvPr>
          <p:cNvSpPr txBox="1"/>
          <p:nvPr/>
        </p:nvSpPr>
        <p:spPr>
          <a:xfrm>
            <a:off x="3035964" y="5503945"/>
            <a:ext cx="358139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sterama" panose="020B0504020200020000" pitchFamily="34" charset="0"/>
                <a:ea typeface="+mn-ea"/>
                <a:cs typeface="Posterama" panose="020B0504020200020000" pitchFamily="34" charset="0"/>
              </a:rPr>
              <a:t>Opetushallituksen verkkosivusto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617DC308-6048-4E55-819E-EC8CE5AFBEB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51142" y="3843156"/>
            <a:ext cx="4255947" cy="1088337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9" name="Suorakulmio 8">
            <a:extLst>
              <a:ext uri="{FF2B5EF4-FFF2-40B4-BE49-F238E27FC236}">
                <a16:creationId xmlns:a16="http://schemas.microsoft.com/office/drawing/2014/main" id="{AF7CF032-B901-4C36-905A-B305DB8EDE8B}"/>
              </a:ext>
            </a:extLst>
          </p:cNvPr>
          <p:cNvSpPr/>
          <p:nvPr/>
        </p:nvSpPr>
        <p:spPr>
          <a:xfrm>
            <a:off x="571500" y="1809750"/>
            <a:ext cx="4600575" cy="1477328"/>
          </a:xfrm>
          <a:prstGeom prst="rect">
            <a:avLst/>
          </a:prstGeom>
          <a:ln w="28575">
            <a:solidFill>
              <a:srgbClr val="336699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000" b="0" i="0" u="none" strike="noStrike" kern="0" cap="none" spc="0" normalizeH="0" baseline="0" noProof="0" dirty="0">
                <a:ln>
                  <a:noFill/>
                </a:ln>
                <a:solidFill>
                  <a:srgbClr val="00799A"/>
                </a:solidFill>
                <a:effectLst/>
                <a:uLnTx/>
                <a:uFillTx/>
                <a:latin typeface="Posterama" panose="020B0604020202020204" pitchFamily="34" charset="0"/>
                <a:ea typeface="+mn-ea"/>
                <a:cs typeface="Posterama" panose="020B0604020202020204" pitchFamily="34" charset="0"/>
              </a:rPr>
              <a:t>Läsnäolon tukemisen ja poissaolojen seurannan suunnitelma</a:t>
            </a:r>
            <a:endParaRPr kumimoji="0" lang="fi-FI" sz="3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68EB3282-F6C3-4BF9-AEAD-69344262EA71}"/>
              </a:ext>
            </a:extLst>
          </p:cNvPr>
          <p:cNvSpPr/>
          <p:nvPr/>
        </p:nvSpPr>
        <p:spPr>
          <a:xfrm>
            <a:off x="5572125" y="891899"/>
            <a:ext cx="6096000" cy="923330"/>
          </a:xfrm>
          <a:prstGeom prst="rect">
            <a:avLst/>
          </a:prstGeom>
          <a:ln w="28575">
            <a:solidFill>
              <a:srgbClr val="006699"/>
            </a:solidFill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LÄSNÄ-hankesivut: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https://osake.eeventti.fi/hanketoiminta-osakkeella/kouluun-kiinnittyminen-ja-poissaoloihin-puuttuminen-lAsnA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5467169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682CFE5-9855-432E-A8CF-EEB05E955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218" y="241835"/>
            <a:ext cx="6239256" cy="1325563"/>
          </a:xfrm>
        </p:spPr>
        <p:txBody>
          <a:bodyPr/>
          <a:lstStyle/>
          <a:p>
            <a:r>
              <a:rPr lang="fi-FI" dirty="0"/>
              <a:t>Läsnäolon tukeminen ja poissaolojen seuranta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94B7B1C-A350-4F70-BC99-E38E03F6A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742" y="1825624"/>
            <a:ext cx="7849456" cy="4790541"/>
          </a:xfrm>
        </p:spPr>
        <p:txBody>
          <a:bodyPr>
            <a:normAutofit fontScale="92500" lnSpcReduction="20000"/>
          </a:bodyPr>
          <a:lstStyle/>
          <a:p>
            <a:r>
              <a:rPr lang="fi-FI" dirty="0">
                <a:solidFill>
                  <a:srgbClr val="3E454C"/>
                </a:solidFill>
              </a:rPr>
              <a:t>Tampereen kaupunkiseudun kunnissa on luotu suunnitelma läsnäolon tukemiseen ja poissaolojen seurantaan. Malli perustuu opetussuunnitelmaan ja perusopetuslain </a:t>
            </a:r>
          </a:p>
          <a:p>
            <a:r>
              <a:rPr lang="fi-FI" i="1" dirty="0"/>
              <a:t>26§ Poissaolojen ennaltaehkäisy, systemaattinen seuranta sekä poissaoloihin puuttuminen. </a:t>
            </a:r>
          </a:p>
          <a:p>
            <a:endParaRPr lang="fi-FI" i="1" dirty="0">
              <a:solidFill>
                <a:srgbClr val="3E454C"/>
              </a:solidFill>
            </a:endParaRPr>
          </a:p>
          <a:p>
            <a:r>
              <a:rPr lang="fi-FI" dirty="0">
                <a:solidFill>
                  <a:srgbClr val="3E454C"/>
                </a:solidFill>
                <a:ea typeface="open sans"/>
                <a:cs typeface="open sans"/>
              </a:rPr>
              <a:t>Mallin tavoitteena on tukea oppilaita, koteja sekä koulujen henkilökuntaa koulunkäyntiin ja kouluyhteisöön sitouttavissa sekä </a:t>
            </a:r>
          </a:p>
          <a:p>
            <a:pPr marL="0" indent="0">
              <a:buNone/>
            </a:pPr>
            <a:r>
              <a:rPr lang="fi-FI" dirty="0">
                <a:solidFill>
                  <a:srgbClr val="3E454C"/>
                </a:solidFill>
              </a:rPr>
              <a:t>poissaolojen vaikutuksia ennaltaehkäisevissä </a:t>
            </a:r>
          </a:p>
          <a:p>
            <a:pPr marL="0" indent="0">
              <a:buNone/>
            </a:pPr>
            <a:r>
              <a:rPr lang="fi-FI" dirty="0">
                <a:solidFill>
                  <a:srgbClr val="3E454C"/>
                </a:solidFill>
              </a:rPr>
              <a:t>ja korjaavissa käytänteissä. 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703881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C2CCBFD6-ED92-46CC-A2C1-7916BF4A9D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462" y="1139912"/>
            <a:ext cx="11995075" cy="4870902"/>
          </a:xfrm>
          <a:prstGeom prst="rect">
            <a:avLst/>
          </a:prstGeom>
        </p:spPr>
      </p:pic>
      <p:sp>
        <p:nvSpPr>
          <p:cNvPr id="5" name="Suorakulmio 4">
            <a:extLst>
              <a:ext uri="{FF2B5EF4-FFF2-40B4-BE49-F238E27FC236}">
                <a16:creationId xmlns:a16="http://schemas.microsoft.com/office/drawing/2014/main" id="{909F7F0C-A409-40A5-AC3C-493EB8A4C857}"/>
              </a:ext>
            </a:extLst>
          </p:cNvPr>
          <p:cNvSpPr/>
          <p:nvPr/>
        </p:nvSpPr>
        <p:spPr>
          <a:xfrm>
            <a:off x="9037834" y="133035"/>
            <a:ext cx="3061699" cy="5753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72725445-4E20-40C7-815E-728ED2D8CF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0680" y="235778"/>
            <a:ext cx="1556280" cy="575352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945E6E09-333C-42E9-B6F1-ABE6110A63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467" y="6132357"/>
            <a:ext cx="1175764" cy="414478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C1BC859E-1E96-4D92-95F3-7F11739B888F}"/>
              </a:ext>
            </a:extLst>
          </p:cNvPr>
          <p:cNvSpPr/>
          <p:nvPr/>
        </p:nvSpPr>
        <p:spPr>
          <a:xfrm>
            <a:off x="0" y="6488668"/>
            <a:ext cx="5700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rgbClr val="212121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www.koulukunnossa.fi</a:t>
            </a: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rgbClr val="212121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poissaolojen kehittymisen jatkumo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8D059836-7527-4CCC-8AF0-5009FBD3849E}"/>
              </a:ext>
            </a:extLst>
          </p:cNvPr>
          <p:cNvSpPr/>
          <p:nvPr/>
        </p:nvSpPr>
        <p:spPr>
          <a:xfrm>
            <a:off x="92467" y="76104"/>
            <a:ext cx="11202256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600" b="0" i="0" u="none" strike="noStrike" kern="1200" cap="none" spc="0" normalizeH="0" baseline="0" noProof="0" dirty="0">
                <a:ln>
                  <a:noFill/>
                </a:ln>
                <a:solidFill>
                  <a:srgbClr val="00799A"/>
                </a:solidFill>
                <a:effectLst/>
                <a:uLnTx/>
                <a:uFillTx/>
                <a:latin typeface="Posterama" panose="020B0604020202020204" pitchFamily="34" charset="0"/>
                <a:ea typeface="+mn-ea"/>
                <a:cs typeface="Posterama" panose="020B0604020202020204" pitchFamily="34" charset="0"/>
              </a:rPr>
              <a:t>Läsnäolon jana ja tukitoimet</a:t>
            </a:r>
            <a:br>
              <a:rPr kumimoji="0" lang="fi-FI" sz="4000" b="0" i="0" u="none" strike="noStrike" kern="1200" cap="none" spc="0" normalizeH="0" baseline="0" noProof="0" dirty="0">
                <a:ln>
                  <a:noFill/>
                </a:ln>
                <a:solidFill>
                  <a:srgbClr val="00799A"/>
                </a:solidFill>
                <a:effectLst/>
                <a:uLnTx/>
                <a:uFillTx/>
                <a:latin typeface="Posterama" panose="020B0604020202020204" pitchFamily="34" charset="0"/>
                <a:ea typeface="+mn-ea"/>
                <a:cs typeface="Posterama" panose="020B0604020202020204" pitchFamily="34" charset="0"/>
              </a:rPr>
            </a:br>
            <a:r>
              <a:rPr kumimoji="0" lang="fi-FI" sz="2500" b="0" i="0" u="none" strike="noStrike" kern="1200" cap="none" spc="0" normalizeH="0" baseline="0" noProof="0" dirty="0">
                <a:ln>
                  <a:noFill/>
                </a:ln>
                <a:solidFill>
                  <a:srgbClr val="00799A"/>
                </a:solidFill>
                <a:effectLst/>
                <a:uLnTx/>
                <a:uFillTx/>
                <a:latin typeface="Posterama" panose="020B0604020202020204" pitchFamily="34" charset="0"/>
                <a:ea typeface="+mn-ea"/>
                <a:cs typeface="Posterama" panose="020B0604020202020204" pitchFamily="34" charset="0"/>
              </a:rPr>
              <a:t>-Läsnäolon tukemisen ja poissaolojen seurannan suunnitelma</a:t>
            </a:r>
            <a:endParaRPr kumimoji="0" lang="fi-FI" sz="25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57053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732CB1A-3BDF-4F2E-814A-DBAB16E39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241301"/>
            <a:ext cx="10515600" cy="977900"/>
          </a:xfrm>
        </p:spPr>
        <p:txBody>
          <a:bodyPr>
            <a:normAutofit/>
          </a:bodyPr>
          <a:lstStyle/>
          <a:p>
            <a:r>
              <a:rPr lang="fi-FI" sz="4000" dirty="0">
                <a:solidFill>
                  <a:srgbClr val="006699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Tähän olemme panostaneet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CFE44AF-39D0-453D-B4AB-F206D38974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" y="1443038"/>
            <a:ext cx="12077699" cy="541496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i-FI" u="sng" dirty="0">
                <a:latin typeface="Posterama" panose="020B0504020200020000" pitchFamily="34" charset="0"/>
                <a:cs typeface="Posterama" panose="020B0504020200020000" pitchFamily="34" charset="0"/>
              </a:rPr>
              <a:t>Kevät 2024</a:t>
            </a:r>
          </a:p>
          <a:p>
            <a:r>
              <a:rPr lang="fi-FI" b="1" dirty="0">
                <a:latin typeface="Posterama" panose="020B0504020200020000" pitchFamily="34" charset="0"/>
                <a:cs typeface="Posterama" panose="020B0504020200020000" pitchFamily="34" charset="0"/>
              </a:rPr>
              <a:t>Johtamisen näkökulma</a:t>
            </a:r>
            <a:r>
              <a:rPr lang="fi-FI" dirty="0">
                <a:latin typeface="Posterama" panose="020B0504020200020000" pitchFamily="34" charset="0"/>
                <a:cs typeface="Posterama" panose="020B0504020200020000" pitchFamily="34" charset="0"/>
              </a:rPr>
              <a:t>: Kuntatilaisuudet (8/8) rehtoreille, webinaari johdolle, asiantuntijoille ja hallinnon toimijoille.</a:t>
            </a:r>
          </a:p>
          <a:p>
            <a:r>
              <a:rPr lang="fi-FI" b="1" dirty="0">
                <a:latin typeface="Posterama" panose="020B0504020200020000" pitchFamily="34" charset="0"/>
                <a:cs typeface="Posterama" panose="020B0504020200020000" pitchFamily="34" charset="0"/>
              </a:rPr>
              <a:t>Tukimateriaali</a:t>
            </a:r>
            <a:r>
              <a:rPr lang="fi-FI" dirty="0">
                <a:latin typeface="Posterama" panose="020B0504020200020000" pitchFamily="34" charset="0"/>
                <a:cs typeface="Posterama" panose="020B0504020200020000" pitchFamily="34" charset="0"/>
              </a:rPr>
              <a:t>a kouluille</a:t>
            </a:r>
          </a:p>
          <a:p>
            <a:pPr marL="0" indent="0">
              <a:buNone/>
            </a:pPr>
            <a:endParaRPr lang="fi-FI" dirty="0">
              <a:latin typeface="Posterama" panose="020B0504020200020000" pitchFamily="34" charset="0"/>
              <a:cs typeface="Posterama" panose="020B0504020200020000" pitchFamily="34" charset="0"/>
            </a:endParaRPr>
          </a:p>
          <a:p>
            <a:pPr marL="0" indent="0">
              <a:buNone/>
            </a:pPr>
            <a:r>
              <a:rPr lang="fi-FI" u="sng" dirty="0">
                <a:latin typeface="Posterama" panose="020B0504020200020000" pitchFamily="34" charset="0"/>
                <a:cs typeface="Posterama" panose="020B0504020200020000" pitchFamily="34" charset="0"/>
              </a:rPr>
              <a:t>Syksy 2024</a:t>
            </a:r>
          </a:p>
          <a:p>
            <a:r>
              <a:rPr lang="fi-FI" dirty="0">
                <a:latin typeface="Posterama" panose="020B0504020200020000" pitchFamily="34" charset="0"/>
                <a:cs typeface="Posterama" panose="020B0504020200020000" pitchFamily="34" charset="0"/>
              </a:rPr>
              <a:t>Laaja </a:t>
            </a:r>
            <a:r>
              <a:rPr lang="fi-FI" b="1" dirty="0">
                <a:latin typeface="Posterama" panose="020B0504020200020000" pitchFamily="34" charset="0"/>
                <a:cs typeface="Posterama" panose="020B0504020200020000" pitchFamily="34" charset="0"/>
              </a:rPr>
              <a:t>täydennyskoulutus</a:t>
            </a:r>
            <a:r>
              <a:rPr lang="fi-FI" dirty="0">
                <a:latin typeface="Posterama" panose="020B0504020200020000" pitchFamily="34" charset="0"/>
                <a:cs typeface="Posterama" panose="020B0504020200020000" pitchFamily="34" charset="0"/>
              </a:rPr>
              <a:t>tarjotin mm. seudun erityisopettajien työpaja.</a:t>
            </a:r>
          </a:p>
          <a:p>
            <a:r>
              <a:rPr lang="fi-FI" b="1" dirty="0">
                <a:latin typeface="Posterama" panose="020B0504020200020000" pitchFamily="34" charset="0"/>
                <a:cs typeface="Posterama" panose="020B0504020200020000" pitchFamily="34" charset="0"/>
              </a:rPr>
              <a:t>Vanhemmuuden</a:t>
            </a:r>
            <a:r>
              <a:rPr lang="fi-FI" dirty="0">
                <a:latin typeface="Posterama" panose="020B0504020200020000" pitchFamily="34" charset="0"/>
                <a:cs typeface="Posterama" panose="020B0504020200020000" pitchFamily="34" charset="0"/>
              </a:rPr>
              <a:t> näkökulma mm. vanhenpainiltamateriaalit 1lk, 4-6lk, 7lk.</a:t>
            </a:r>
          </a:p>
          <a:p>
            <a:pPr marL="0" indent="0">
              <a:buNone/>
            </a:pPr>
            <a:r>
              <a:rPr lang="fi-FI" b="1" dirty="0">
                <a:latin typeface="Posterama" panose="020B0504020200020000" pitchFamily="34" charset="0"/>
                <a:cs typeface="Posterama" panose="020B0504020200020000" pitchFamily="34" charset="0"/>
              </a:rPr>
              <a:t>Tiedottaminen</a:t>
            </a:r>
            <a:r>
              <a:rPr lang="fi-FI" dirty="0">
                <a:latin typeface="Posterama" panose="020B0504020200020000" pitchFamily="34" charset="0"/>
                <a:cs typeface="Posterama" panose="020B0504020200020000" pitchFamily="34" charset="0"/>
              </a:rPr>
              <a:t> ”Aamulehden juttu”, Wilma-viestit </a:t>
            </a:r>
            <a:r>
              <a:rPr lang="fi-FI" b="1" dirty="0">
                <a:latin typeface="Posterama" panose="020B0504020200020000" pitchFamily="34" charset="0"/>
                <a:cs typeface="Posterama" panose="020B0504020200020000" pitchFamily="34" charset="0"/>
              </a:rPr>
              <a:t>tietoisuuden lisäämiseen</a:t>
            </a:r>
            <a:r>
              <a:rPr lang="fi-FI" dirty="0">
                <a:latin typeface="Posterama" panose="020B0504020200020000" pitchFamily="34" charset="0"/>
                <a:cs typeface="Posterama" panose="020B0504020200020000" pitchFamily="34" charset="0"/>
              </a:rPr>
              <a:t>.</a:t>
            </a:r>
          </a:p>
          <a:p>
            <a:r>
              <a:rPr lang="fi-FI" b="1" dirty="0">
                <a:latin typeface="Posterama" panose="020B0504020200020000" pitchFamily="34" charset="0"/>
                <a:cs typeface="Posterama" panose="020B0504020200020000" pitchFamily="34" charset="0"/>
              </a:rPr>
              <a:t>Pirha-yhteistyö</a:t>
            </a:r>
            <a:r>
              <a:rPr lang="fi-FI" dirty="0">
                <a:latin typeface="Posterama" panose="020B0504020200020000" pitchFamily="34" charset="0"/>
                <a:cs typeface="Posterama" panose="020B0504020200020000" pitchFamily="34" charset="0"/>
              </a:rPr>
              <a:t> mm. rakenteiden yhtenäistäminen ja yhteistyö.</a:t>
            </a:r>
          </a:p>
          <a:p>
            <a:pPr marL="0" indent="0">
              <a:buNone/>
            </a:pPr>
            <a:r>
              <a:rPr lang="fi-FI" dirty="0">
                <a:latin typeface="Posterama" panose="020B0504020200020000" pitchFamily="34" charset="0"/>
                <a:cs typeface="Posterama" panose="020B0504020200020000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767865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Kuva 7" descr="cid:image001.png@01DB2C3B.7EA903E0">
            <a:extLst>
              <a:ext uri="{FF2B5EF4-FFF2-40B4-BE49-F238E27FC236}">
                <a16:creationId xmlns:a16="http://schemas.microsoft.com/office/drawing/2014/main" id="{2F64E6E4-0C0E-4579-8CCC-F66E773AA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149929"/>
            <a:ext cx="3051256" cy="3080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091C8B3C-C782-43CD-BCDA-C06DC06BB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4473" y="2432774"/>
            <a:ext cx="12192001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Maija Loukonen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Projektipäällikkö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0401984020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maija.loukonen@tampere.fi</a:t>
            </a:r>
            <a:endParaRPr kumimoji="0" lang="fi-FI" altLang="fi-FI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altLang="fi-F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7" name="Kuva 3" descr="cid:image002.png@01DB2C3B.7EA903E0">
            <a:extLst>
              <a:ext uri="{FF2B5EF4-FFF2-40B4-BE49-F238E27FC236}">
                <a16:creationId xmlns:a16="http://schemas.microsoft.com/office/drawing/2014/main" id="{2C1B1D05-6856-4B80-8B43-71991C10E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3552825"/>
            <a:ext cx="1009650" cy="25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69366F16-EBAF-465D-866F-CB5D55647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4473" y="3751752"/>
            <a:ext cx="1267777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Tampereen kaupunki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Sivistyspalvelut Perusopetus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/>
              </a:rPr>
              <a:t>www.tampere.fi</a:t>
            </a:r>
            <a:endParaRPr kumimoji="0" lang="fi-FI" altLang="fi-FI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LÄSNÄ</a:t>
            </a:r>
            <a:endParaRPr kumimoji="0" lang="fi-FI" altLang="fi-FI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-Kouluun kiinnittyminen ja </a:t>
            </a:r>
            <a:endParaRPr kumimoji="0" lang="fi-FI" altLang="fi-FI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poissaoloihin puuttuminen Tampereen kaupunkiseudulla</a:t>
            </a:r>
            <a:endParaRPr kumimoji="0" lang="fi-FI" altLang="fi-FI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F8AA540E-DFDF-458F-9159-908922E52918}"/>
              </a:ext>
            </a:extLst>
          </p:cNvPr>
          <p:cNvSpPr txBox="1"/>
          <p:nvPr/>
        </p:nvSpPr>
        <p:spPr>
          <a:xfrm>
            <a:off x="1552575" y="926736"/>
            <a:ext cx="630555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500" dirty="0">
                <a:latin typeface="Posterama" panose="020B0504020200020000" pitchFamily="34" charset="0"/>
                <a:cs typeface="Posterama" panose="020B0504020200020000" pitchFamily="34" charset="0"/>
              </a:rPr>
              <a:t>Yhteystiedot: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DE2DA8A8-B1EA-4681-9EAD-8071F1B31551}"/>
              </a:ext>
            </a:extLst>
          </p:cNvPr>
          <p:cNvSpPr txBox="1"/>
          <p:nvPr/>
        </p:nvSpPr>
        <p:spPr>
          <a:xfrm>
            <a:off x="5319712" y="5076825"/>
            <a:ext cx="2238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(1.1.2024-31.12.2024)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D36971F7-49E9-4768-A4A8-5FF1A14B3998}"/>
              </a:ext>
            </a:extLst>
          </p:cNvPr>
          <p:cNvSpPr txBox="1"/>
          <p:nvPr/>
        </p:nvSpPr>
        <p:spPr>
          <a:xfrm>
            <a:off x="5333999" y="2145783"/>
            <a:ext cx="33575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i="1" dirty="0">
                <a:latin typeface="Brush Script MT" panose="03060802040406070304" pitchFamily="66" charset="0"/>
              </a:rPr>
              <a:t>Maija Loukonen</a:t>
            </a:r>
          </a:p>
        </p:txBody>
      </p:sp>
    </p:spTree>
    <p:extLst>
      <p:ext uri="{BB962C8B-B14F-4D97-AF65-F5344CB8AC3E}">
        <p14:creationId xmlns:p14="http://schemas.microsoft.com/office/powerpoint/2010/main" val="135742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iruutu 9">
            <a:extLst>
              <a:ext uri="{FF2B5EF4-FFF2-40B4-BE49-F238E27FC236}">
                <a16:creationId xmlns:a16="http://schemas.microsoft.com/office/drawing/2014/main" id="{8F6A9B66-96D2-4908-8F77-08B8930E2910}"/>
              </a:ext>
            </a:extLst>
          </p:cNvPr>
          <p:cNvSpPr txBox="1"/>
          <p:nvPr/>
        </p:nvSpPr>
        <p:spPr>
          <a:xfrm>
            <a:off x="99953" y="6238599"/>
            <a:ext cx="1443097" cy="463826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wrap="square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FEE6904-5545-479C-89E9-EBD4BA963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" y="338826"/>
            <a:ext cx="11115676" cy="466449"/>
          </a:xfrm>
        </p:spPr>
        <p:txBody>
          <a:bodyPr>
            <a:normAutofit/>
          </a:bodyPr>
          <a:lstStyle/>
          <a:p>
            <a:pPr algn="l"/>
            <a:r>
              <a:rPr lang="fi-FI" sz="1800" b="0" dirty="0">
                <a:solidFill>
                  <a:schemeClr val="tx1"/>
                </a:solidFill>
                <a:latin typeface="+mn-lt"/>
              </a:rPr>
              <a:t>LÄSNÄ –kouluun kiinnittyminen ja poissaoloihin puuttuminen Tampereen kaupunkiseudulla hankesivut: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0A9023A-6EEB-48FD-8D50-3D226A25FE8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19074" y="1590675"/>
            <a:ext cx="11753850" cy="540385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i-FI" dirty="0">
                <a:solidFill>
                  <a:srgbClr val="000000"/>
                </a:solidFill>
                <a:latin typeface="Encode SansVariable"/>
              </a:rPr>
              <a:t>Seuraavien linkkien kautta pääset tutustumaan Karvin arvioinnin aikana julkaistuihin tuloksiin ja materiaaleihin.</a:t>
            </a:r>
            <a:endParaRPr lang="fi-FI" dirty="0"/>
          </a:p>
          <a:p>
            <a:r>
              <a:rPr lang="fi-FI" dirty="0">
                <a:hlinkClick r:id="rId2" tooltip="Sitouttavan kouluyhteisötyön arviointi – Arvioinnin loppuraportti"/>
              </a:rPr>
              <a:t>Sitouttavan kouluyhteisötyön arviointi − arvioinnin loppuraportti</a:t>
            </a:r>
            <a:r>
              <a:rPr lang="fi-FI" dirty="0"/>
              <a:t> (julkaistu 8.8.2023)</a:t>
            </a:r>
          </a:p>
          <a:p>
            <a:r>
              <a:rPr lang="fi-FI" dirty="0"/>
              <a:t>Osajulkaisu I: </a:t>
            </a:r>
            <a:r>
              <a:rPr lang="fi-FI" dirty="0">
                <a:hlinkClick r:id="rId3" tooltip="Huoltajat ovat usein epätietoisia koulun toimintatavoista oppilaiden hyvinvoinnin edistämiseksi ja poissaoloihin puuttumiseksi"/>
              </a:rPr>
              <a:t>Huoltajat ovat usein epätietoisia koulun toimintatavoista oppilaiden hyvinvoinnin edistämiseksi ja poissaoloihin puuttumiseksi</a:t>
            </a:r>
            <a:endParaRPr lang="fi-FI" dirty="0"/>
          </a:p>
          <a:p>
            <a:r>
              <a:rPr lang="fi-FI" dirty="0"/>
              <a:t>Osajulkaisu II: </a:t>
            </a:r>
            <a:r>
              <a:rPr lang="fi-FI" dirty="0">
                <a:hlinkClick r:id="rId4" tooltip="Luokanohjaajana toimiminen vaatii opettajilta monenlaista osaamista"/>
              </a:rPr>
              <a:t>Luokanohjaajana toimiminen vaatii opettajilta monenlaista osaamista – yläkoulun luokanohjaajien kokemuksia työtä tukevista rakenteista, kouluun kiinnittymisen tukemisesta ja poissaoloihin puuttumisesta</a:t>
            </a:r>
            <a:endParaRPr lang="fi-FI" dirty="0"/>
          </a:p>
          <a:p>
            <a:r>
              <a:rPr lang="fi-FI" dirty="0"/>
              <a:t>Osajulkaisu III: </a:t>
            </a:r>
            <a:r>
              <a:rPr lang="fi-FI" dirty="0">
                <a:hlinkClick r:id="rId5" tooltip="Erilaisia lähestymistapoja ja vaihtelevia asenteita – opetuksen järjestäjien kokemuksia poissaoloihin liittyvien toimintatapojen kehittämisestä"/>
              </a:rPr>
              <a:t>Erilaisia lähestymistapoja ja vaihtelevia asenteita – opetuksen järjestäjien kokemuksia poissaoloihin liittyvien toimintatapojen kehittämisestä</a:t>
            </a:r>
            <a:endParaRPr lang="fi-FI" dirty="0"/>
          </a:p>
          <a:p>
            <a:r>
              <a:rPr lang="fi-FI" dirty="0"/>
              <a:t>Osajulkaisu IV: ”</a:t>
            </a:r>
            <a:r>
              <a:rPr lang="fi-FI" dirty="0">
                <a:hlinkClick r:id="rId6" tooltip="”Porukkaan kuulumista, ulkopuolisuutta ja yksilöllisiä toiveita” – oppilaiden kokemuksia kouluhyvinvoinnin edistämisestä"/>
              </a:rPr>
              <a:t>Porukkaan kuulumista, ulkopuolisuutta ja yksilöllisiä toiveita” – oppilaiden kokemuksia kouluhyvinvoinnin edistämisestä</a:t>
            </a:r>
            <a:endParaRPr lang="fi-FI" dirty="0"/>
          </a:p>
          <a:p>
            <a:r>
              <a:rPr lang="fi-FI" dirty="0">
                <a:hlinkClick r:id="rId7" tooltip="Sitouttavan kouluyhteisötyön arviointi – arvioinnin väliraportti"/>
              </a:rPr>
              <a:t>Sitouttavan kouluyhteisötyön arviointi – arvioinnin väliraportti</a:t>
            </a:r>
            <a:endParaRPr lang="fi-FI" dirty="0"/>
          </a:p>
          <a:p>
            <a:r>
              <a:rPr lang="fi-FI" dirty="0">
                <a:hlinkClick r:id="rId8" tooltip="Toimintamallit poissaolojen ehkäisemiseen, puuttumiseen ja seurantaan perusopetuksessa – Sitouttavan kouluyhteisötyön alkukartoituksen tuloksia"/>
              </a:rPr>
              <a:t>Toimintamallit poissaolojen ehkäisemiseen, puuttumiseen ja seurantaan perusopetuksessa – Sitouttavan kouluyhteisötyön alkukartoituksen tuloksia</a:t>
            </a:r>
            <a:endParaRPr lang="fi-FI" dirty="0"/>
          </a:p>
          <a:p>
            <a:r>
              <a:rPr lang="fi-FI" dirty="0">
                <a:hlinkClick r:id="rId9" tooltip="Karvin-alustavat-kehittamissuositukset-sitouttavan-kouluyhteisotyon-kehittamisen-tueksi.pdf"/>
              </a:rPr>
              <a:t>Alustavia kehittämissuosituksia (pdf, 541.55 KB)</a:t>
            </a:r>
            <a:endParaRPr lang="fi-FI" dirty="0"/>
          </a:p>
          <a:p>
            <a:r>
              <a:rPr lang="fi-FI" dirty="0">
                <a:hlinkClick r:id="rId10" tooltip="SKY-arviointi_Karvi_kevatwebinaari12052022_verkkosivuille.pdf"/>
              </a:rPr>
              <a:t>Esitys alustavista tuloksista (pdf, 648.47 KB)</a:t>
            </a: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AC731C8-99DA-4ECC-A788-7FF3FB27F91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BC113-F77D-460D-93D0-13521233AE4E}" type="datetime1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212121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13.12.2024</a:t>
            </a:fld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srgbClr val="212121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CE08738-B379-4676-9CA0-BC4F9545E3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EE06F1-2D77-A44E-97FA-F679B9CB76D5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212121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srgbClr val="212121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E6680CAB-B0AC-4F71-8FD5-E879EA62CF34}"/>
              </a:ext>
            </a:extLst>
          </p:cNvPr>
          <p:cNvSpPr txBox="1"/>
          <p:nvPr/>
        </p:nvSpPr>
        <p:spPr>
          <a:xfrm>
            <a:off x="10385460" y="219075"/>
            <a:ext cx="1590675" cy="466449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wrap="square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E7BA028E-A69E-45F6-AB95-2F2EA11715F4}"/>
              </a:ext>
            </a:extLst>
          </p:cNvPr>
          <p:cNvSpPr txBox="1"/>
          <p:nvPr/>
        </p:nvSpPr>
        <p:spPr>
          <a:xfrm>
            <a:off x="8305800" y="685524"/>
            <a:ext cx="914400" cy="914400"/>
          </a:xfrm>
          <a:prstGeom prst="rect">
            <a:avLst/>
          </a:prstGeom>
          <a:effectLst/>
        </p:spPr>
        <p:txBody>
          <a:bodyPr vert="horz" wrap="square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02B85F64-D4F3-4BEE-B805-CFE56DBB5677}"/>
              </a:ext>
            </a:extLst>
          </p:cNvPr>
          <p:cNvSpPr txBox="1"/>
          <p:nvPr/>
        </p:nvSpPr>
        <p:spPr>
          <a:xfrm>
            <a:off x="99953" y="6257649"/>
            <a:ext cx="1528822" cy="463826"/>
          </a:xfrm>
          <a:prstGeom prst="rect">
            <a:avLst/>
          </a:prstGeom>
          <a:effectLst/>
        </p:spPr>
        <p:txBody>
          <a:bodyPr vert="horz" wrap="square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0D00DA9D-EF04-401D-ACB1-D76CCB6CD2FF}"/>
              </a:ext>
            </a:extLst>
          </p:cNvPr>
          <p:cNvSpPr/>
          <p:nvPr/>
        </p:nvSpPr>
        <p:spPr>
          <a:xfrm>
            <a:off x="10003077" y="316192"/>
            <a:ext cx="947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>
                <a:hlinkClick r:id="rId11"/>
              </a:rPr>
              <a:t>Eeventti</a:t>
            </a:r>
            <a:endParaRPr lang="fi-FI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809AD9E5-4751-4A7A-AB2C-3060F41F1BFC}"/>
              </a:ext>
            </a:extLst>
          </p:cNvPr>
          <p:cNvSpPr txBox="1"/>
          <p:nvPr/>
        </p:nvSpPr>
        <p:spPr>
          <a:xfrm>
            <a:off x="5638800" y="2971800"/>
            <a:ext cx="914400" cy="914400"/>
          </a:xfrm>
          <a:prstGeom prst="rect">
            <a:avLst/>
          </a:prstGeom>
          <a:effectLst/>
        </p:spPr>
        <p:txBody>
          <a:bodyPr vert="horz" wrap="square" lIns="91440" tIns="45720" rIns="91440" bIns="45720" rtlCol="0" anchor="t">
            <a:normAutofit/>
          </a:bodyPr>
          <a:lstStyle/>
          <a:p>
            <a:pPr algn="l"/>
            <a:endParaRPr lang="fi-FI" sz="2000" dirty="0"/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6F702EDA-634E-491E-8BA4-6C78BDAEA3FA}"/>
              </a:ext>
            </a:extLst>
          </p:cNvPr>
          <p:cNvSpPr txBox="1"/>
          <p:nvPr/>
        </p:nvSpPr>
        <p:spPr>
          <a:xfrm>
            <a:off x="314325" y="755480"/>
            <a:ext cx="11753849" cy="296103"/>
          </a:xfrm>
          <a:prstGeom prst="rect">
            <a:avLst/>
          </a:prstGeom>
          <a:effectLst/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fi-FI" dirty="0"/>
              <a:t>Kouluun kiinnittyminen ja poissaoloihin puuttuminen</a:t>
            </a:r>
            <a:r>
              <a:rPr lang="fi-FI" dirty="0">
                <a:hlinkClick r:id="rId12"/>
              </a:rPr>
              <a:t> Kouluun kiinnittyminen ja poissaoloihin puuttuminen | Opetushallitus</a:t>
            </a:r>
            <a:r>
              <a:rPr lang="fi-FI" dirty="0"/>
              <a:t>  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77D6D8D2-3360-40AF-A046-502FEF565228}"/>
              </a:ext>
            </a:extLst>
          </p:cNvPr>
          <p:cNvSpPr txBox="1"/>
          <p:nvPr/>
        </p:nvSpPr>
        <p:spPr>
          <a:xfrm>
            <a:off x="314325" y="1126676"/>
            <a:ext cx="5781674" cy="321400"/>
          </a:xfrm>
          <a:prstGeom prst="rect">
            <a:avLst/>
          </a:prstGeom>
          <a:effectLst/>
        </p:spPr>
        <p:txBody>
          <a:bodyPr vert="horz" wrap="square" lIns="91440" tIns="45720" rIns="91440" bIns="45720" rtlCol="0" anchor="t">
            <a:normAutofit fontScale="85000" lnSpcReduction="20000"/>
          </a:bodyPr>
          <a:lstStyle/>
          <a:p>
            <a:pPr algn="l"/>
            <a:endParaRPr lang="fi-FI" sz="2000" dirty="0"/>
          </a:p>
        </p:txBody>
      </p:sp>
      <p:sp>
        <p:nvSpPr>
          <p:cNvPr id="14" name="Suorakulmio 13">
            <a:extLst>
              <a:ext uri="{FF2B5EF4-FFF2-40B4-BE49-F238E27FC236}">
                <a16:creationId xmlns:a16="http://schemas.microsoft.com/office/drawing/2014/main" id="{10FA875F-63E9-4E0E-8FB0-25AD026F1A6E}"/>
              </a:ext>
            </a:extLst>
          </p:cNvPr>
          <p:cNvSpPr/>
          <p:nvPr/>
        </p:nvSpPr>
        <p:spPr>
          <a:xfrm>
            <a:off x="314325" y="1069284"/>
            <a:ext cx="101727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>
                <a:hlinkClick r:id="rId13"/>
              </a:rPr>
              <a:t>https://tussitaikurit.fi/lempaalan-kunta-pirkanmaan-yhteisollisen-opiskeluhuollon-laatukasikirja/</a:t>
            </a:r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17717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43B8706-44AD-4300-B882-DE71AC838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075" y="109537"/>
            <a:ext cx="10448925" cy="823913"/>
          </a:xfrm>
        </p:spPr>
        <p:txBody>
          <a:bodyPr>
            <a:normAutofit/>
          </a:bodyPr>
          <a:lstStyle/>
          <a:p>
            <a:r>
              <a:rPr lang="fi-FI" sz="4000" dirty="0">
                <a:latin typeface="Posterama" panose="020B0504020200020000" pitchFamily="34" charset="0"/>
                <a:cs typeface="Posterama" panose="020B0504020200020000" pitchFamily="34" charset="0"/>
              </a:rPr>
              <a:t>Ohjelma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E282BF9-A21C-4D8C-ACAB-87C8705F2B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76325"/>
            <a:ext cx="11972925" cy="6781799"/>
          </a:xfrm>
        </p:spPr>
        <p:txBody>
          <a:bodyPr>
            <a:normAutofit fontScale="70000" lnSpcReduction="20000"/>
          </a:bodyPr>
          <a:lstStyle/>
          <a:p>
            <a:pPr marL="0" lvl="0" indent="0">
              <a:buNone/>
            </a:pPr>
            <a:r>
              <a:rPr lang="fi-FI" sz="3000" dirty="0">
                <a:solidFill>
                  <a:prstClr val="black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   </a:t>
            </a:r>
            <a:r>
              <a:rPr lang="fi-FI" sz="3000" b="1" dirty="0">
                <a:solidFill>
                  <a:prstClr val="black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Tervetuloa!</a:t>
            </a:r>
            <a:r>
              <a:rPr lang="fi-FI" sz="3000" dirty="0">
                <a:solidFill>
                  <a:prstClr val="black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 </a:t>
            </a:r>
          </a:p>
          <a:p>
            <a:pPr marL="0" lvl="0" indent="0">
              <a:buNone/>
            </a:pPr>
            <a:r>
              <a:rPr lang="fi-FI" sz="3000" dirty="0">
                <a:solidFill>
                  <a:prstClr val="black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                        -Marja Nurmi-Vuorinen opiskeluhuollon palvelujohtaja Pirha</a:t>
            </a:r>
          </a:p>
          <a:p>
            <a:pPr marL="0" lvl="0" indent="0">
              <a:buNone/>
            </a:pPr>
            <a:endParaRPr lang="fi-FI" sz="3000" dirty="0">
              <a:solidFill>
                <a:prstClr val="black"/>
              </a:solidFill>
              <a:latin typeface="Posterama" panose="020B0504020200020000" pitchFamily="34" charset="0"/>
              <a:cs typeface="Posterama" panose="020B0504020200020000" pitchFamily="34" charset="0"/>
            </a:endParaRPr>
          </a:p>
          <a:p>
            <a:pPr lvl="0"/>
            <a:r>
              <a:rPr lang="fi-FI" sz="3000" dirty="0">
                <a:solidFill>
                  <a:prstClr val="black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klo 9.10 Kouluakäymättömyyden tilannekuva Pirkanmaalla –Maija Loukonen, projektipäällikkö</a:t>
            </a:r>
          </a:p>
          <a:p>
            <a:pPr marL="0" lvl="0" indent="0">
              <a:buNone/>
            </a:pPr>
            <a:endParaRPr lang="fi-FI" sz="3000" dirty="0">
              <a:solidFill>
                <a:prstClr val="black"/>
              </a:solidFill>
              <a:latin typeface="Posterama" panose="020B0504020200020000" pitchFamily="34" charset="0"/>
              <a:cs typeface="Posterama" panose="020B0504020200020000" pitchFamily="34" charset="0"/>
            </a:endParaRPr>
          </a:p>
          <a:p>
            <a:pPr lvl="0"/>
            <a:r>
              <a:rPr lang="fi-FI" sz="3000" dirty="0">
                <a:solidFill>
                  <a:prstClr val="black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klo 9.30 Kouluakäymättömyys koulun arjessa -Mari Larikka, rehtori Nokia</a:t>
            </a:r>
          </a:p>
          <a:p>
            <a:pPr lvl="0"/>
            <a:endParaRPr lang="fi-FI" sz="3000" dirty="0">
              <a:solidFill>
                <a:prstClr val="black"/>
              </a:solidFill>
              <a:latin typeface="Posterama" panose="020B0504020200020000" pitchFamily="34" charset="0"/>
              <a:cs typeface="Posterama" panose="020B0504020200020000" pitchFamily="34" charset="0"/>
            </a:endParaRPr>
          </a:p>
          <a:p>
            <a:pPr lvl="0"/>
            <a:r>
              <a:rPr lang="fi-FI" sz="3000" dirty="0">
                <a:solidFill>
                  <a:prstClr val="black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Klo 9.50 Kouluakäymättömyys sairaalaopetuksen näkökulmasta -Pauliina Suvilaakso, rehtori, sairaalaopetus.</a:t>
            </a:r>
          </a:p>
          <a:p>
            <a:pPr lvl="0"/>
            <a:endParaRPr lang="fi-FI" sz="3000" dirty="0">
              <a:solidFill>
                <a:prstClr val="black"/>
              </a:solidFill>
              <a:latin typeface="Posterama" panose="020B0504020200020000" pitchFamily="34" charset="0"/>
              <a:cs typeface="Posterama" panose="020B0504020200020000" pitchFamily="34" charset="0"/>
            </a:endParaRPr>
          </a:p>
          <a:p>
            <a:pPr lvl="0"/>
            <a:r>
              <a:rPr lang="fi-FI" sz="3000" dirty="0">
                <a:solidFill>
                  <a:prstClr val="black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klo 10.10 Sosiaalipalvelut ja kouluakäymättömyys -Eveliina Talasmäki ja Mattus Kostamo, sosiaalityöntekijät, Pirha</a:t>
            </a:r>
          </a:p>
          <a:p>
            <a:pPr lvl="0"/>
            <a:endParaRPr lang="fi-FI" sz="3000" dirty="0">
              <a:solidFill>
                <a:prstClr val="black"/>
              </a:solidFill>
              <a:latin typeface="Posterama" panose="020B0504020200020000" pitchFamily="34" charset="0"/>
              <a:cs typeface="Posterama" panose="020B0504020200020000" pitchFamily="34" charset="0"/>
            </a:endParaRPr>
          </a:p>
          <a:p>
            <a:pPr>
              <a:spcAft>
                <a:spcPts val="0"/>
              </a:spcAft>
            </a:pPr>
            <a:r>
              <a:rPr lang="fi-FI" sz="3000" dirty="0">
                <a:solidFill>
                  <a:prstClr val="black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klo 10.40-11 </a:t>
            </a:r>
            <a:r>
              <a:rPr lang="fi-FI" sz="3000" dirty="0"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Kouluakäymättömyys ja mielenterveys -Suvi Reiman </a:t>
            </a:r>
            <a:r>
              <a:rPr lang="fi-FI" sz="3000" dirty="0">
                <a:solidFill>
                  <a:prstClr val="black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Nuorisopsykiatrian erikoislääkäri </a:t>
            </a:r>
            <a:r>
              <a:rPr lang="fi-FI" sz="3000" dirty="0"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Tays nuorisopsykiatrian poliklinikka</a:t>
            </a:r>
          </a:p>
          <a:p>
            <a:pPr marL="0" lvl="0" indent="0">
              <a:buNone/>
            </a:pPr>
            <a:r>
              <a:rPr lang="fi-FI" sz="3000" dirty="0">
                <a:solidFill>
                  <a:prstClr val="black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   </a:t>
            </a:r>
          </a:p>
          <a:p>
            <a:pPr lvl="0"/>
            <a:r>
              <a:rPr lang="fi-FI" sz="3000" dirty="0">
                <a:solidFill>
                  <a:prstClr val="black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klo 11-11.30 keskustelua ja jatko Pirkanmaalla</a:t>
            </a:r>
          </a:p>
          <a:p>
            <a:pPr lvl="0"/>
            <a:endParaRPr lang="fi-FI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fi-FI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1208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>
            <a:extLst>
              <a:ext uri="{FF2B5EF4-FFF2-40B4-BE49-F238E27FC236}">
                <a16:creationId xmlns:a16="http://schemas.microsoft.com/office/drawing/2014/main" id="{7815E11A-93C7-4586-986B-0335F36CC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365125"/>
            <a:ext cx="7838326" cy="1325563"/>
          </a:xfrm>
        </p:spPr>
        <p:txBody>
          <a:bodyPr/>
          <a:lstStyle/>
          <a:p>
            <a:r>
              <a:rPr lang="fi-FI" b="1" dirty="0"/>
              <a:t>Jokainen koulupäivä on tärkeä!</a:t>
            </a:r>
          </a:p>
        </p:txBody>
      </p:sp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577D0C4E-CF3B-4A6C-A1BC-9EB28AE96A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i-FI" sz="4000" b="1" kern="0" dirty="0">
                <a:solidFill>
                  <a:srgbClr val="212121"/>
                </a:solidFill>
                <a:latin typeface="Calibri" panose="020F0502020204030204"/>
                <a:cs typeface="+mn-cs"/>
              </a:rPr>
              <a:t>Poissaolot koulusta </a:t>
            </a:r>
          </a:p>
          <a:p>
            <a:pPr marL="0" indent="0" algn="ctr">
              <a:buNone/>
            </a:pPr>
            <a:r>
              <a:rPr lang="fi-FI" sz="4000" b="1" kern="0" dirty="0">
                <a:solidFill>
                  <a:srgbClr val="212121"/>
                </a:solidFill>
                <a:latin typeface="Calibri" panose="020F0502020204030204"/>
                <a:cs typeface="+mn-cs"/>
              </a:rPr>
              <a:t>vaikuttavat </a:t>
            </a:r>
          </a:p>
          <a:p>
            <a:pPr marL="0" indent="0" algn="ctr">
              <a:buNone/>
            </a:pPr>
            <a:r>
              <a:rPr lang="fi-FI" sz="4000" b="1" kern="0" dirty="0">
                <a:solidFill>
                  <a:srgbClr val="212121"/>
                </a:solidFill>
                <a:latin typeface="Calibri" panose="020F0502020204030204"/>
                <a:cs typeface="+mn-cs"/>
              </a:rPr>
              <a:t>oppimisen edistymiseen </a:t>
            </a:r>
          </a:p>
          <a:p>
            <a:pPr marL="0" indent="0" algn="ctr">
              <a:buNone/>
            </a:pPr>
            <a:r>
              <a:rPr lang="fi-FI" sz="4000" b="1" kern="0" dirty="0">
                <a:solidFill>
                  <a:srgbClr val="212121"/>
                </a:solidFill>
                <a:latin typeface="Calibri" panose="020F0502020204030204"/>
                <a:cs typeface="+mn-cs"/>
              </a:rPr>
              <a:t>ja </a:t>
            </a:r>
          </a:p>
          <a:p>
            <a:pPr marL="0" indent="0" algn="ctr">
              <a:buNone/>
            </a:pPr>
            <a:r>
              <a:rPr lang="fi-FI" sz="4000" b="1" kern="0" dirty="0">
                <a:solidFill>
                  <a:srgbClr val="212121"/>
                </a:solidFill>
                <a:latin typeface="Calibri" panose="020F0502020204030204"/>
                <a:cs typeface="+mn-cs"/>
              </a:rPr>
              <a:t>hyvinvointiin.</a:t>
            </a:r>
            <a:endParaRPr lang="fi-FI" sz="4000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540097D4-CAF2-4ABC-B406-E3B0DB4844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9652" y="5708634"/>
            <a:ext cx="567034" cy="93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436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130B0DE8-4D2B-4D77-BD75-AABB43636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190466"/>
            <a:ext cx="7315200" cy="744484"/>
          </a:xfrm>
        </p:spPr>
        <p:txBody>
          <a:bodyPr/>
          <a:lstStyle/>
          <a:p>
            <a:r>
              <a:rPr lang="fi-FI" dirty="0"/>
              <a:t>Tutkimuksia: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6643F2F0-02CA-4B51-8D6D-257D8C1AF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4454" y="934951"/>
            <a:ext cx="8167955" cy="5640510"/>
          </a:xfrm>
        </p:spPr>
        <p:txBody>
          <a:bodyPr>
            <a:normAutofit fontScale="70000" lnSpcReduction="20000"/>
          </a:bodyPr>
          <a:lstStyle/>
          <a:p>
            <a:r>
              <a:rPr lang="fi-FI" dirty="0">
                <a:solidFill>
                  <a:srgbClr val="242424"/>
                </a:solidFill>
              </a:rPr>
              <a:t>Koulupoissaolot voivat johtaa moniin kielteisiin seurauksiin, kuten </a:t>
            </a:r>
            <a:r>
              <a:rPr lang="fi-FI" b="1" dirty="0">
                <a:solidFill>
                  <a:srgbClr val="242424"/>
                </a:solidFill>
              </a:rPr>
              <a:t>oppimisvaikeuksiin, sosiaalisten taitojen heikkenemiseen ja lisääntyneisiin riskikäyttäytymisiin</a:t>
            </a:r>
            <a:endParaRPr lang="fi-FI" b="1" dirty="0"/>
          </a:p>
          <a:p>
            <a:r>
              <a:rPr lang="fi-FI" b="1" dirty="0">
                <a:solidFill>
                  <a:srgbClr val="242424"/>
                </a:solidFill>
              </a:rPr>
              <a:t>Koulupoissaolot ovat yhteydessä oppilaiden mielenterveysongelmiin, kuten ahdistukseen ja masennukseen, jotka voivat pahentua poissaolojen myötä.</a:t>
            </a:r>
          </a:p>
          <a:p>
            <a:pPr marL="0" indent="0" algn="r">
              <a:buNone/>
            </a:pPr>
            <a:r>
              <a:rPr lang="fi-FI" sz="2900" dirty="0">
                <a:solidFill>
                  <a:srgbClr val="242424"/>
                </a:solidFill>
              </a:rPr>
              <a:t>(David Haynes 2022)</a:t>
            </a:r>
            <a:endParaRPr lang="fi-FI" b="1" dirty="0"/>
          </a:p>
          <a:p>
            <a:endParaRPr lang="fi-FI" b="1" dirty="0"/>
          </a:p>
          <a:p>
            <a:r>
              <a:rPr lang="fi-FI" b="1" dirty="0">
                <a:solidFill>
                  <a:schemeClr val="tx1"/>
                </a:solidFill>
              </a:rPr>
              <a:t>Koulupoissaolot voivat johtaa pitkäaikaisiin haittoihin, kuten koulun keskeyttämiseen ja vaikeuksiin työelämään siirtymisessä</a:t>
            </a:r>
          </a:p>
          <a:p>
            <a:r>
              <a:rPr lang="fi-FI" dirty="0">
                <a:solidFill>
                  <a:srgbClr val="242424"/>
                </a:solidFill>
              </a:rPr>
              <a:t>Poissaolot vaikuttavat kielteisesti oppilaiden akateemiseen ja sosiaaliseen kehitykseen sekä heikentävät opettajien ja oppilaiden välisiä suhteita (</a:t>
            </a:r>
            <a:r>
              <a:rPr lang="fi-FI" sz="2900" dirty="0">
                <a:solidFill>
                  <a:srgbClr val="242424"/>
                </a:solidFill>
              </a:rPr>
              <a:t>Murat Akkuşin ja Şakir Çınkırin 2022)</a:t>
            </a:r>
            <a:endParaRPr lang="fi-FI" dirty="0"/>
          </a:p>
          <a:p>
            <a:endParaRPr lang="fi-FI" dirty="0">
              <a:solidFill>
                <a:srgbClr val="242424"/>
              </a:solidFill>
            </a:endParaRPr>
          </a:p>
          <a:p>
            <a:endParaRPr lang="fi-FI" dirty="0">
              <a:solidFill>
                <a:srgbClr val="242424"/>
              </a:solidFill>
            </a:endParaRPr>
          </a:p>
          <a:p>
            <a:pPr marL="0" indent="0">
              <a:buNone/>
            </a:pPr>
            <a:r>
              <a:rPr lang="fi-FI" b="1" dirty="0">
                <a:solidFill>
                  <a:srgbClr val="242424"/>
                </a:solidFill>
              </a:rPr>
              <a:t>               Kansainväliset tutkimukset vahvistavat, että    	  	  koulupoissaolojen hallinta ja ennaltaehkäisy ovat 	  	  keskeisiä tekijöitä oppilaiden oppimisen ja hyvinvoinnin 	  tukemisessa. </a:t>
            </a: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80542C21-3697-41A3-819D-ECE9457392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5114983"/>
            <a:ext cx="823031" cy="135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218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6EF93D4-4895-42CA-91F6-91AD3EB0C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8150" y="1073150"/>
            <a:ext cx="7315200" cy="4351338"/>
          </a:xfrm>
        </p:spPr>
        <p:txBody>
          <a:bodyPr>
            <a:normAutofit fontScale="92500" lnSpcReduction="20000"/>
          </a:bodyPr>
          <a:lstStyle/>
          <a:p>
            <a:r>
              <a:rPr lang="fi-FI" b="1" dirty="0">
                <a:solidFill>
                  <a:schemeClr val="tx1"/>
                </a:solidFill>
              </a:rPr>
              <a:t>Virtanen</a:t>
            </a:r>
            <a:r>
              <a:rPr lang="fi-FI" dirty="0">
                <a:solidFill>
                  <a:schemeClr val="tx1"/>
                </a:solidFill>
              </a:rPr>
              <a:t> (2017, 6) käsitteellistää kouluun kiinnittymisen ulottuvuudet kolmesta syystä; tunneperäisestä, toiminnallisesta ja kognitiivisesta.</a:t>
            </a:r>
          </a:p>
          <a:p>
            <a:endParaRPr lang="fi-FI" dirty="0">
              <a:solidFill>
                <a:schemeClr val="tx1"/>
              </a:solidFill>
            </a:endParaRPr>
          </a:p>
          <a:p>
            <a:r>
              <a:rPr lang="fi-FI" dirty="0">
                <a:solidFill>
                  <a:srgbClr val="22222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Sitouttavan kouluyhteisötyön arviointi | Kansallinen koulutuksen arviointikeskus (</a:t>
            </a:r>
            <a:r>
              <a:rPr lang="fi-FI" dirty="0" err="1">
                <a:solidFill>
                  <a:srgbClr val="22222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Karvi</a:t>
            </a:r>
            <a:endParaRPr lang="fi-FI" dirty="0">
              <a:solidFill>
                <a:schemeClr val="tx1"/>
              </a:solidFill>
            </a:endParaRPr>
          </a:p>
          <a:p>
            <a:endParaRPr lang="fi-FI" dirty="0">
              <a:solidFill>
                <a:schemeClr val="tx1"/>
              </a:solidFill>
            </a:endParaRPr>
          </a:p>
          <a:p>
            <a:r>
              <a:rPr lang="fi-FI" dirty="0">
                <a:solidFill>
                  <a:schemeClr val="tx1"/>
                </a:solidFill>
              </a:rPr>
              <a:t>Väitöskirjoja kouluakäymättömyyden teemasta on tulossa lähivuosina myös Suomessa lisää.</a:t>
            </a:r>
          </a:p>
        </p:txBody>
      </p:sp>
    </p:spTree>
    <p:extLst>
      <p:ext uri="{BB962C8B-B14F-4D97-AF65-F5344CB8AC3E}">
        <p14:creationId xmlns:p14="http://schemas.microsoft.com/office/powerpoint/2010/main" val="2331192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E81393B7-4685-4D76-8F0E-FAA2B27D6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4775" y="161925"/>
            <a:ext cx="8420100" cy="877095"/>
          </a:xfrm>
        </p:spPr>
        <p:txBody>
          <a:bodyPr/>
          <a:lstStyle/>
          <a:p>
            <a:r>
              <a:rPr lang="fi-FI" dirty="0"/>
              <a:t>Kouluakäymättömyys on kasvussa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6AA1232E-991B-4641-A963-9CDAD03B0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4775" y="1039020"/>
            <a:ext cx="8191500" cy="5942804"/>
          </a:xfrm>
        </p:spPr>
        <p:txBody>
          <a:bodyPr>
            <a:normAutofit fontScale="92500"/>
          </a:bodyPr>
          <a:lstStyle/>
          <a:p>
            <a:pPr lvl="0"/>
            <a:r>
              <a:rPr lang="fi-FI" sz="2500" b="1" dirty="0">
                <a:solidFill>
                  <a:srgbClr val="222222"/>
                </a:solidFill>
              </a:rPr>
              <a:t>Koulupoissaoloilla tarkoitetaan kaikkia tilanteita, joissa oppilas ei osallistu koulutyöskentelyyn koulussa.</a:t>
            </a:r>
            <a:endParaRPr lang="fi-FI" sz="2500" b="1" dirty="0">
              <a:solidFill>
                <a:prstClr val="black"/>
              </a:solidFill>
            </a:endParaRPr>
          </a:p>
          <a:p>
            <a:r>
              <a:rPr lang="fi-FI" sz="2400" dirty="0">
                <a:solidFill>
                  <a:prstClr val="black"/>
                </a:solidFill>
              </a:rPr>
              <a:t>Suomessa ei ole tarkkaa tietoa koulua käymättömien oppilaiden määrästä.</a:t>
            </a:r>
          </a:p>
          <a:p>
            <a:r>
              <a:rPr lang="fi-FI" sz="2400" b="1" dirty="0">
                <a:solidFill>
                  <a:schemeClr val="tx1"/>
                </a:solidFill>
              </a:rPr>
              <a:t>Varhaista puuttumista on tehostettava</a:t>
            </a:r>
            <a:r>
              <a:rPr lang="fi-FI" sz="2400" dirty="0">
                <a:solidFill>
                  <a:schemeClr val="tx1"/>
                </a:solidFill>
              </a:rPr>
              <a:t>, jotta ongelmalliset koulupoissaolot vähenevät.</a:t>
            </a:r>
          </a:p>
          <a:p>
            <a:r>
              <a:rPr lang="fi-FI" sz="2400" dirty="0">
                <a:solidFill>
                  <a:schemeClr val="tx1"/>
                </a:solidFill>
              </a:rPr>
              <a:t>Jo 10% poissaoloa tarkoittaa, että ongelmallisten poissaolojen riski on olemassa. Tässä 10% kohdalla puuttuminen on tutkitusti merkittävää ja vaikuttavaa. </a:t>
            </a:r>
          </a:p>
          <a:p>
            <a:r>
              <a:rPr lang="fi-FI" sz="2400" dirty="0">
                <a:solidFill>
                  <a:schemeClr val="tx1"/>
                </a:solidFill>
              </a:rPr>
              <a:t>1/10 oppilaasta on heikosti kiinnittynyt kouluun Suomessa.</a:t>
            </a:r>
          </a:p>
          <a:p>
            <a:r>
              <a:rPr lang="fi-FI" sz="2400" dirty="0">
                <a:solidFill>
                  <a:prstClr val="black"/>
                </a:solidFill>
              </a:rPr>
              <a:t>Arvio: Suomessa kouluakäymättömiä on yläkoulussa n. 4 000, mikä vastaa n. 2–3% kaikista 7.–9.-luokkalaisista.</a:t>
            </a:r>
          </a:p>
          <a:p>
            <a:r>
              <a:rPr lang="fi-FI" sz="2400" dirty="0">
                <a:solidFill>
                  <a:prstClr val="black"/>
                </a:solidFill>
              </a:rPr>
              <a:t>Tampereella on arviolta n. 100 oppilasta, joilla on runsaasti poissaoloja tai joiden säännöllinen koulunkäynti on vähäistä.</a:t>
            </a:r>
          </a:p>
          <a:p>
            <a:endParaRPr lang="fi-FI" sz="2400" dirty="0">
              <a:solidFill>
                <a:prstClr val="black"/>
              </a:solidFill>
            </a:endParaRPr>
          </a:p>
          <a:p>
            <a:endParaRPr lang="fi-FI" sz="2400" dirty="0">
              <a:solidFill>
                <a:prstClr val="black"/>
              </a:solidFill>
            </a:endParaRPr>
          </a:p>
          <a:p>
            <a:endParaRPr lang="fi-FI" sz="2500" dirty="0">
              <a:solidFill>
                <a:prstClr val="black"/>
              </a:solidFill>
            </a:endParaRPr>
          </a:p>
          <a:p>
            <a:endParaRPr lang="fi-FI" dirty="0">
              <a:solidFill>
                <a:prstClr val="black"/>
              </a:solidFill>
              <a:latin typeface="var(--fq)"/>
              <a:cs typeface="+mn-cs"/>
            </a:endParaRPr>
          </a:p>
          <a:p>
            <a:endParaRPr lang="fi-FI" dirty="0">
              <a:solidFill>
                <a:prstClr val="black"/>
              </a:solidFill>
              <a:latin typeface="var(--fq)"/>
              <a:cs typeface="+mn-cs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84961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CC282699-E6FA-4D14-9937-20DC5C94D6B0}"/>
              </a:ext>
            </a:extLst>
          </p:cNvPr>
          <p:cNvSpPr/>
          <p:nvPr/>
        </p:nvSpPr>
        <p:spPr>
          <a:xfrm>
            <a:off x="381000" y="2183632"/>
            <a:ext cx="1116653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Posterama" panose="020B0504020200020000" pitchFamily="34" charset="0"/>
                <a:cs typeface="Posterama" panose="020B0504020200020000" pitchFamily="34" charset="0"/>
              </a:rPr>
              <a:t>Yläkoulun rehtorin mukaan poissaolojen määrä on kasvussa. Tampereella on nykyään myös täysin koulua käymättömiä lapsia ja nuoria. Katso hakukoneesta, kuinka paljon omasta koulustasi on oltu pois.</a:t>
            </a:r>
            <a:endParaRPr kumimoji="0" lang="fi-FI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sterama" panose="020B0504020200020000" pitchFamily="34" charset="0"/>
              <a:cs typeface="Posterama" panose="020B0504020200020000" pitchFamily="34" charset="0"/>
            </a:endParaRPr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287D327F-81B7-47D2-8C90-B00FCCA6561A}"/>
              </a:ext>
            </a:extLst>
          </p:cNvPr>
          <p:cNvSpPr/>
          <p:nvPr/>
        </p:nvSpPr>
        <p:spPr>
          <a:xfrm>
            <a:off x="381000" y="3834809"/>
            <a:ext cx="118872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Posterama" panose="020B0504020200020000" pitchFamily="34" charset="0"/>
                <a:cs typeface="Posterama" panose="020B0504020200020000" pitchFamily="34" charset="0"/>
              </a:rPr>
              <a:t>Tamperelaisten </a:t>
            </a:r>
            <a:r>
              <a:rPr kumimoji="0" lang="fi-FI" sz="2800" b="1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Posterama" panose="020B0504020200020000" pitchFamily="34" charset="0"/>
                <a:cs typeface="Posterama" panose="020B0504020200020000" pitchFamily="34" charset="0"/>
              </a:rPr>
              <a:t>koulujen vanhempainilloissa on kerrottu tänä syksynä, että </a:t>
            </a: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Posterama" panose="020B0504020200020000" pitchFamily="34" charset="0"/>
                <a:cs typeface="Posterama" panose="020B0504020200020000" pitchFamily="34" charset="0"/>
              </a:rPr>
              <a:t>Tampereella </a:t>
            </a:r>
            <a:r>
              <a:rPr kumimoji="0" lang="fi-FI" sz="2800" b="1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Posterama" panose="020B0504020200020000" pitchFamily="34" charset="0"/>
                <a:cs typeface="Posterama" panose="020B0504020200020000" pitchFamily="34" charset="0"/>
              </a:rPr>
              <a:t>on uusi malli, jolla puututaan koululaisten poissaoloon.</a:t>
            </a:r>
          </a:p>
          <a:p>
            <a:pPr lvl="0"/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Posterama" panose="020B0504020200020000" pitchFamily="34" charset="0"/>
                <a:cs typeface="Posterama" panose="020B0504020200020000" pitchFamily="34" charset="0"/>
              </a:rPr>
              <a:t>Asia on herättänyt keskustelua vanhempien keskuudessa. Mallissa seurataan oppilaan poissaoloja läpi lukuvuoden, ja jos lapsi on liian monta tuntia pois, huoltajiin otetaan yhteyttä</a:t>
            </a:r>
            <a:r>
              <a:rPr lang="fi-FI" sz="2800" dirty="0">
                <a:solidFill>
                  <a:srgbClr val="191919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. (20.11.2023 Aamulehti)</a:t>
            </a:r>
            <a:endParaRPr kumimoji="0" lang="fi-FI" sz="2800" b="0" i="0" u="none" strike="noStrike" kern="120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Posterama" panose="020B0504020200020000" pitchFamily="34" charset="0"/>
              <a:cs typeface="Posterama" panose="020B050402020002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Lyon Text"/>
                <a:ea typeface="+mn-ea"/>
                <a:cs typeface="+mn-cs"/>
              </a:rPr>
            </a:b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D3B29DA-C590-42C6-843F-D68E8250B3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399479" y="100832"/>
            <a:ext cx="2682983" cy="2013718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2BB71B25-6F40-437B-9885-77ADA28BF17D}"/>
              </a:ext>
            </a:extLst>
          </p:cNvPr>
          <p:cNvSpPr txBox="1"/>
          <p:nvPr/>
        </p:nvSpPr>
        <p:spPr>
          <a:xfrm>
            <a:off x="381000" y="895350"/>
            <a:ext cx="8410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dirty="0">
                <a:latin typeface="Posterama" panose="020B0504020200020000" pitchFamily="34" charset="0"/>
                <a:cs typeface="Posterama" panose="020B0504020200020000" pitchFamily="34" charset="0"/>
              </a:rPr>
              <a:t>Mitä lehdissä kirjoitetaan aiheesta</a:t>
            </a:r>
          </a:p>
        </p:txBody>
      </p:sp>
    </p:spTree>
    <p:extLst>
      <p:ext uri="{BB962C8B-B14F-4D97-AF65-F5344CB8AC3E}">
        <p14:creationId xmlns:p14="http://schemas.microsoft.com/office/powerpoint/2010/main" val="3877194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0AE907EF-1301-4F77-B37E-623FF84B8F18}"/>
              </a:ext>
            </a:extLst>
          </p:cNvPr>
          <p:cNvSpPr/>
          <p:nvPr/>
        </p:nvSpPr>
        <p:spPr>
          <a:xfrm>
            <a:off x="695325" y="2005645"/>
            <a:ext cx="10582275" cy="2675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fi-FI" sz="2800" b="1" dirty="0">
                <a:solidFill>
                  <a:prstClr val="black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Lasten ja nuorten kovat päänsäryt ovat lisääntyneet, ja yksi syy on uudenlainen kouluarki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fi-FI" sz="2800" b="1" dirty="0">
              <a:solidFill>
                <a:prstClr val="black"/>
              </a:solidFill>
              <a:latin typeface="Posterama" panose="020B0504020200020000" pitchFamily="34" charset="0"/>
              <a:cs typeface="Posterama" panose="020B0504020200020000" pitchFamily="34" charset="0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fi-FI" sz="2800" b="1" dirty="0">
                <a:solidFill>
                  <a:prstClr val="black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Lisääntyneet migreenidiagnoosit kertovat siitä, että lapset voivat entistä huonommin ja oireilevat herkemmin</a:t>
            </a:r>
            <a:r>
              <a:rPr lang="fi-FI" sz="2800" dirty="0">
                <a:solidFill>
                  <a:prstClr val="black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, arvioi lastenneurologian ylilääkäri Tuire Lähdesmäki.</a:t>
            </a:r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8793926B-913C-413A-A245-D861B74B2D62}"/>
              </a:ext>
            </a:extLst>
          </p:cNvPr>
          <p:cNvSpPr/>
          <p:nvPr/>
        </p:nvSpPr>
        <p:spPr>
          <a:xfrm>
            <a:off x="800100" y="4948260"/>
            <a:ext cx="28312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2800" dirty="0">
                <a:solidFill>
                  <a:prstClr val="black"/>
                </a:solidFill>
                <a:latin typeface="Posterama" panose="020B0504020200020000" pitchFamily="34" charset="0"/>
                <a:ea typeface="+mj-ea"/>
                <a:cs typeface="Posterama" panose="020B0504020200020000" pitchFamily="34" charset="0"/>
              </a:rPr>
              <a:t>(12.1. Aamulehti)</a:t>
            </a:r>
            <a:endParaRPr lang="fi-FI" sz="2800" dirty="0">
              <a:latin typeface="Posterama" panose="020B0504020200020000" pitchFamily="34" charset="0"/>
              <a:cs typeface="Posterama" panose="020B050402020002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612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FA5E2FB5-2877-473C-94CD-63D1CE95ACB7}"/>
              </a:ext>
            </a:extLst>
          </p:cNvPr>
          <p:cNvSpPr/>
          <p:nvPr/>
        </p:nvSpPr>
        <p:spPr>
          <a:xfrm>
            <a:off x="295276" y="1392168"/>
            <a:ext cx="11344274" cy="4355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fi-FI" sz="2800" b="1" dirty="0">
                <a:solidFill>
                  <a:prstClr val="black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Tamperelais­koulun poissaolot kasvoivat rajusti, taustalla yllättävä syy – Katso lapsesi koulun tilanne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fi-FI" sz="2800" dirty="0">
                <a:solidFill>
                  <a:prstClr val="black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Kysyimme Tampereen kaupungin opetusjohtajalta, miksi luvalliset poissaolot kasvoivat merkittävästi osassa kouluista. Nuorten koulua käymättömyys on hänen mukaansa edelleen ilmiö, josta on syytä olla huolissaan.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fi-FI" sz="2800" dirty="0">
              <a:solidFill>
                <a:prstClr val="black"/>
              </a:solidFill>
              <a:latin typeface="Posterama" panose="020B0504020200020000" pitchFamily="34" charset="0"/>
              <a:cs typeface="Posterama" panose="020B0504020200020000" pitchFamily="34" charset="0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fi-FI" sz="2800" dirty="0">
                <a:solidFill>
                  <a:srgbClr val="191919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Luvallisten poissaolojen määrä on kasvanut lähes kaikissa Tampereen kaupungin kouluissa. Tämä selvisi, kun Aamulehti pyysi kaupungilta tiedot lukuvuoden 2023–2024 koulupoissaoloista.</a:t>
            </a:r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51D16722-7E11-479D-ACAA-15E29D9F64A3}"/>
              </a:ext>
            </a:extLst>
          </p:cNvPr>
          <p:cNvSpPr/>
          <p:nvPr/>
        </p:nvSpPr>
        <p:spPr>
          <a:xfrm>
            <a:off x="8281357" y="5747206"/>
            <a:ext cx="34483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2800" dirty="0">
                <a:solidFill>
                  <a:prstClr val="black"/>
                </a:solidFill>
                <a:latin typeface="Posterama" panose="020B0504020200020000" pitchFamily="34" charset="0"/>
                <a:ea typeface="+mj-ea"/>
                <a:cs typeface="Posterama" panose="020B0504020200020000" pitchFamily="34" charset="0"/>
              </a:rPr>
              <a:t>(2.9.2024</a:t>
            </a:r>
            <a:r>
              <a:rPr lang="fi-FI" sz="2500" dirty="0">
                <a:solidFill>
                  <a:prstClr val="black"/>
                </a:solidFill>
                <a:latin typeface="Posterama" panose="020B0504020200020000" pitchFamily="34" charset="0"/>
                <a:ea typeface="+mj-ea"/>
                <a:cs typeface="Posterama" panose="020B0504020200020000" pitchFamily="34" charset="0"/>
              </a:rPr>
              <a:t> Aamulehti)</a:t>
            </a:r>
            <a:endParaRPr lang="fi-FI" sz="2500" dirty="0">
              <a:latin typeface="Posterama" panose="020B0504020200020000" pitchFamily="34" charset="0"/>
              <a:cs typeface="Posterama" panose="020B050402020002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8886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-teema">
  <a:themeElements>
    <a:clrScheme name="TKS - Värimalli 1">
      <a:dk1>
        <a:srgbClr val="222222"/>
      </a:dk1>
      <a:lt1>
        <a:srgbClr val="FFFFFF"/>
      </a:lt1>
      <a:dk2>
        <a:srgbClr val="007899"/>
      </a:dk2>
      <a:lt2>
        <a:srgbClr val="FFFFFF"/>
      </a:lt2>
      <a:accent1>
        <a:srgbClr val="357769"/>
      </a:accent1>
      <a:accent2>
        <a:srgbClr val="7FC341"/>
      </a:accent2>
      <a:accent3>
        <a:srgbClr val="FFD668"/>
      </a:accent3>
      <a:accent4>
        <a:srgbClr val="F78D1D"/>
      </a:accent4>
      <a:accent5>
        <a:srgbClr val="007899"/>
      </a:accent5>
      <a:accent6>
        <a:srgbClr val="F7403F"/>
      </a:accent6>
      <a:hlink>
        <a:srgbClr val="003590"/>
      </a:hlink>
      <a:folHlink>
        <a:srgbClr val="9211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ampere.Finland_Valkoinen">
  <a:themeElements>
    <a:clrScheme name="TampereFinland_Brand">
      <a:dk1>
        <a:srgbClr val="212121"/>
      </a:dk1>
      <a:lt1>
        <a:srgbClr val="FFFFFF"/>
      </a:lt1>
      <a:dk2>
        <a:srgbClr val="28549A"/>
      </a:dk2>
      <a:lt2>
        <a:srgbClr val="E5EEF8"/>
      </a:lt2>
      <a:accent1>
        <a:srgbClr val="38A7D7"/>
      </a:accent1>
      <a:accent2>
        <a:srgbClr val="EB5E58"/>
      </a:accent2>
      <a:accent3>
        <a:srgbClr val="CB496C"/>
      </a:accent3>
      <a:accent4>
        <a:srgbClr val="F3D240"/>
      </a:accent4>
      <a:accent5>
        <a:srgbClr val="91C9EA"/>
      </a:accent5>
      <a:accent6>
        <a:srgbClr val="ABC871"/>
      </a:accent6>
      <a:hlink>
        <a:srgbClr val="91C9EA"/>
      </a:hlink>
      <a:folHlink>
        <a:srgbClr val="8CC1B3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effectLst/>
      </a:spPr>
      <a:bodyPr vert="horz" lIns="91440" tIns="45720" rIns="91440" bIns="45720" rtlCol="0" anchor="t">
        <a:normAutofit/>
      </a:bodyPr>
      <a:lstStyle>
        <a:defPPr algn="l"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ampere suppea valikoima saavutettavia pohjia.pptx" id="{7810225C-6C22-4CB0-96BE-DB6F4A90C50C}" vid="{29289F26-6EEC-4371-8186-E8C2D39CB28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0F163FC393F752438C91A2EDBD4160F4" ma:contentTypeVersion="18" ma:contentTypeDescription="Luo uusi asiakirja." ma:contentTypeScope="" ma:versionID="69190d3dd7186f22cfd40831f26a47bd">
  <xsd:schema xmlns:xsd="http://www.w3.org/2001/XMLSchema" xmlns:xs="http://www.w3.org/2001/XMLSchema" xmlns:p="http://schemas.microsoft.com/office/2006/metadata/properties" xmlns:ns1="http://schemas.microsoft.com/sharepoint/v3" xmlns:ns3="2966eb58-2db1-4cd0-9544-5651b5737087" xmlns:ns4="3bcef925-d886-41c1-a91f-4f1a6877d63f" targetNamespace="http://schemas.microsoft.com/office/2006/metadata/properties" ma:root="true" ma:fieldsID="60c38bf2e535e564ce4d420007edba9d" ns1:_="" ns3:_="" ns4:_="">
    <xsd:import namespace="http://schemas.microsoft.com/sharepoint/v3"/>
    <xsd:import namespace="2966eb58-2db1-4cd0-9544-5651b5737087"/>
    <xsd:import namespace="3bcef925-d886-41c1-a91f-4f1a6877d63f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_activity" minOccurs="0"/>
                <xsd:element ref="ns3:MediaServiceObjectDetectorVersions" minOccurs="0"/>
                <xsd:element ref="ns3:MediaLengthInSecond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Yhtenäisen yhteensopivuuskäytännön ominaisuudet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Yhtenäisen yhteensopivuuskäytännön käyttöliittymän toiminto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66eb58-2db1-4cd0-9544-5651b57370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cef925-d886-41c1-a91f-4f1a6877d63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Jakamisvihjeen hajautu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activity xmlns="2966eb58-2db1-4cd0-9544-5651b5737087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EF3CFE4-002E-4972-A850-556FB94BEC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966eb58-2db1-4cd0-9544-5651b5737087"/>
    <ds:schemaRef ds:uri="3bcef925-d886-41c1-a91f-4f1a6877d63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813B5C4-C8A3-49C0-9704-ED04AD0B7A5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433EA84-9776-40B3-9FF0-39B0C164764D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3bcef925-d886-41c1-a91f-4f1a6877d63f"/>
    <ds:schemaRef ds:uri="http://schemas.microsoft.com/office/2006/metadata/properties"/>
    <ds:schemaRef ds:uri="2966eb58-2db1-4cd0-9544-5651b5737087"/>
    <ds:schemaRef ds:uri="http://purl.org/dc/terms/"/>
    <ds:schemaRef ds:uri="http://schemas.microsoft.com/sharepoint/v3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1120</Words>
  <Application>Microsoft Office PowerPoint</Application>
  <PresentationFormat>Laajakuva</PresentationFormat>
  <Paragraphs>151</Paragraphs>
  <Slides>18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14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18</vt:i4>
      </vt:variant>
    </vt:vector>
  </HeadingPairs>
  <TitlesOfParts>
    <vt:vector size="35" baseType="lpstr">
      <vt:lpstr>-apple-system</vt:lpstr>
      <vt:lpstr>Arial</vt:lpstr>
      <vt:lpstr>Brush Script MT</vt:lpstr>
      <vt:lpstr>Calibri</vt:lpstr>
      <vt:lpstr>Calibri Light</vt:lpstr>
      <vt:lpstr>Courier New</vt:lpstr>
      <vt:lpstr>Encode SansVariable</vt:lpstr>
      <vt:lpstr>Helvetica</vt:lpstr>
      <vt:lpstr>Lyon Text</vt:lpstr>
      <vt:lpstr>Open Sans</vt:lpstr>
      <vt:lpstr>Posterama</vt:lpstr>
      <vt:lpstr>Times New Roman</vt:lpstr>
      <vt:lpstr>var(--fq)</vt:lpstr>
      <vt:lpstr>Wingdings</vt:lpstr>
      <vt:lpstr>Office-teema</vt:lpstr>
      <vt:lpstr>1_Office-teema</vt:lpstr>
      <vt:lpstr>Tampere.Finland_Valkoinen</vt:lpstr>
      <vt:lpstr>Kouluun kiinnittymisen tukeminen webinaari 17.12.2024</vt:lpstr>
      <vt:lpstr>Ohjelma</vt:lpstr>
      <vt:lpstr>Jokainen koulupäivä on tärkeä!</vt:lpstr>
      <vt:lpstr>Tutkimuksia:</vt:lpstr>
      <vt:lpstr>PowerPoint-esitys</vt:lpstr>
      <vt:lpstr>Kouluakäymättömyys on kasvussa</vt:lpstr>
      <vt:lpstr>PowerPoint-esitys</vt:lpstr>
      <vt:lpstr>PowerPoint-esitys</vt:lpstr>
      <vt:lpstr>PowerPoint-esitys</vt:lpstr>
      <vt:lpstr>PowerPoint-esitys</vt:lpstr>
      <vt:lpstr>Yhteiskehittäminen</vt:lpstr>
      <vt:lpstr>Kansallisesta kehittämistyöstä alueelliseen toimintaan ja osaksi kaupunkiseudun koulujen toimintaa: </vt:lpstr>
      <vt:lpstr>PO26§ jalkauttamisen rakenteet</vt:lpstr>
      <vt:lpstr>Läsnäolon tukeminen ja poissaolojen seuranta</vt:lpstr>
      <vt:lpstr>PowerPoint-esitys</vt:lpstr>
      <vt:lpstr>Tähän olemme panostaneet</vt:lpstr>
      <vt:lpstr>PowerPoint-esitys</vt:lpstr>
      <vt:lpstr>LÄSNÄ –kouluun kiinnittyminen ja poissaoloihin puuttuminen Tampereen kaupunkiseudulla hankesivut: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Kouluun kiinnittymisen tukeminen webinaari 17.12.2024</dc:title>
  <dc:creator>Loukonen Maija</dc:creator>
  <cp:lastModifiedBy>Loukonen Maija</cp:lastModifiedBy>
  <cp:revision>20</cp:revision>
  <dcterms:created xsi:type="dcterms:W3CDTF">2024-12-11T09:24:16Z</dcterms:created>
  <dcterms:modified xsi:type="dcterms:W3CDTF">2024-12-17T09:33:57Z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0x0101000F163FC393F752438C91A2EDBD4160F4</vt:lpwstr>
  </property>
</Properties>
</file>