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1" r:id="rId6"/>
    <p:sldId id="906" r:id="rId7"/>
    <p:sldId id="908" r:id="rId8"/>
    <p:sldId id="257" r:id="rId9"/>
    <p:sldId id="258" r:id="rId10"/>
    <p:sldId id="263" r:id="rId11"/>
    <p:sldId id="264" r:id="rId12"/>
    <p:sldId id="261" r:id="rId13"/>
    <p:sldId id="267" r:id="rId14"/>
    <p:sldId id="265" r:id="rId15"/>
    <p:sldId id="909" r:id="rId16"/>
    <p:sldId id="259"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konen Maija" initials="LM" lastIdx="2" clrIdx="0">
    <p:extLst>
      <p:ext uri="{19B8F6BF-5375-455C-9EA6-DF929625EA0E}">
        <p15:presenceInfo xmlns:p15="http://schemas.microsoft.com/office/powerpoint/2012/main" userId="S-1-5-21-2029089813-1839756496-1287535205-34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p:scale>
          <a:sx n="68" d="100"/>
          <a:sy n="68"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09T12:54:12.919" idx="1">
    <p:pos x="10" y="10"/>
    <p:text>Jäsenet hyötyvät yhteistoiminnasta: yhdistetään eri ihmisten ja organisaatioiden osaamista ja muita resursseja yhteisen tavoitteen saavuttamiseksi:
Inkluusiohankkeiden tavoitteet = työrukkasen tavoitteet</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12-09T12:54:46.765" idx="2">
    <p:pos x="10" y="10"/>
    <p:text>Jäsenet hyötyvät yhteistoiminnasta: yhdistetään eri ihmisten ja organisaatioiden osaamista ja muita resursseja yhteisen tavoitteen saavuttamiseksi:
Inkluusiohankkeiden tavoitteet = työrukkasen tavoitteet</p:text>
    <p:extLst mod="1">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6C89B7-FC71-4A2E-B527-78F116285EA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B0F68C18-196A-490C-B05C-C6168BF5B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221BA600-560E-42D8-8FF6-C94230CBEB36}"/>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5" name="Alatunnisteen paikkamerkki 4">
            <a:extLst>
              <a:ext uri="{FF2B5EF4-FFF2-40B4-BE49-F238E27FC236}">
                <a16:creationId xmlns:a16="http://schemas.microsoft.com/office/drawing/2014/main" id="{93A3FB4A-F045-4148-A4D4-4961442AB9C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C7412B3-C23F-4C0F-9281-1855E2BBDF6C}"/>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533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CD16F2-0F1C-4DF1-98D8-3FBE4A507E9B}"/>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B4916E8-15AD-4B0D-9D10-C5A7D110A56F}"/>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A006D58-AF66-407A-885B-C3C6F5C1D41E}"/>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5" name="Alatunnisteen paikkamerkki 4">
            <a:extLst>
              <a:ext uri="{FF2B5EF4-FFF2-40B4-BE49-F238E27FC236}">
                <a16:creationId xmlns:a16="http://schemas.microsoft.com/office/drawing/2014/main" id="{05DA3019-3FA8-4627-9008-7E8B0A747CB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F8F0BEC1-5186-433F-B057-A93E9675CDE3}"/>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290628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433064F-EBD5-477E-8922-3438DCA7F73F}"/>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8BD10C93-2640-4238-A12A-CA7C77E24EBA}"/>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25DFD41-BA55-48F1-863E-AC2B2865C9BE}"/>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5" name="Alatunnisteen paikkamerkki 4">
            <a:extLst>
              <a:ext uri="{FF2B5EF4-FFF2-40B4-BE49-F238E27FC236}">
                <a16:creationId xmlns:a16="http://schemas.microsoft.com/office/drawing/2014/main" id="{F75EF5C5-695E-4383-B7C3-C21889776CE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A4838B6-9647-488C-8113-D79FCC9C898D}"/>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160357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3F3437-B028-42EB-835B-2FB311CA454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6215CB1-18F6-4E79-BB7F-3397F8FC90AE}"/>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6BEFB77-BD50-4680-B469-08AED18CE42D}"/>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5" name="Alatunnisteen paikkamerkki 4">
            <a:extLst>
              <a:ext uri="{FF2B5EF4-FFF2-40B4-BE49-F238E27FC236}">
                <a16:creationId xmlns:a16="http://schemas.microsoft.com/office/drawing/2014/main" id="{17C0D267-0609-493D-BC98-03B72142D27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D47FF3E-DDE8-4698-9DE3-EC730339AEA5}"/>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222446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DBF89A-4F89-4456-A498-7E125EDA347E}"/>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A5FF0A7-0228-4460-BEDA-7C5111B81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0E9504DF-9B72-4EB5-B685-234517189CB5}"/>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5" name="Alatunnisteen paikkamerkki 4">
            <a:extLst>
              <a:ext uri="{FF2B5EF4-FFF2-40B4-BE49-F238E27FC236}">
                <a16:creationId xmlns:a16="http://schemas.microsoft.com/office/drawing/2014/main" id="{242CB74E-96F9-42C8-8EC3-FAE7FBBFD57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547B354-572F-4615-B181-1544C3A4DA3C}"/>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32928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EC932F-16E6-488F-A1DD-9660C9707A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779A39C-A6A8-4761-81E1-FF288C4E4CC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9F59E38-7509-46E0-9E91-D240C4C1673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960421F-6C3B-45E5-99B9-05B9FC3C0704}"/>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6" name="Alatunnisteen paikkamerkki 5">
            <a:extLst>
              <a:ext uri="{FF2B5EF4-FFF2-40B4-BE49-F238E27FC236}">
                <a16:creationId xmlns:a16="http://schemas.microsoft.com/office/drawing/2014/main" id="{9A919017-AA92-4F09-B9AE-A79E86C640AB}"/>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0FFFC179-EC28-47A0-80D1-0A9327B15735}"/>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299833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E75B5F-AE0C-43C4-A65C-487730224F8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032B1B8-1515-4802-B379-8D67910F41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9FE3B08C-53DA-4C78-9A7A-9C90CC4FA5A1}"/>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4310981-0E9B-48B5-8F7F-C6A113167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50A0AB82-2EC7-45C5-AFDE-F399FBC3B54F}"/>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78FF210-C029-459F-A97E-412100A107E8}"/>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8" name="Alatunnisteen paikkamerkki 7">
            <a:extLst>
              <a:ext uri="{FF2B5EF4-FFF2-40B4-BE49-F238E27FC236}">
                <a16:creationId xmlns:a16="http://schemas.microsoft.com/office/drawing/2014/main" id="{0189888B-5707-4C11-9322-BCBA0BC5367B}"/>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F3488D15-F9BD-4A96-9489-9B24A04FD5B9}"/>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307505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B019D0-B6FF-43D4-9731-C571C6FA5A5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370A57A-4D8F-4189-B0F6-1BD03B2E15F0}"/>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4" name="Alatunnisteen paikkamerkki 3">
            <a:extLst>
              <a:ext uri="{FF2B5EF4-FFF2-40B4-BE49-F238E27FC236}">
                <a16:creationId xmlns:a16="http://schemas.microsoft.com/office/drawing/2014/main" id="{910E0049-EA87-40A4-B804-E6433F59A581}"/>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539584AE-66AA-4030-AEA1-B46EEBB95FA9}"/>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141851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53088B7-FB7E-4C02-8DA8-10872EB894DC}"/>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3" name="Alatunnisteen paikkamerkki 2">
            <a:extLst>
              <a:ext uri="{FF2B5EF4-FFF2-40B4-BE49-F238E27FC236}">
                <a16:creationId xmlns:a16="http://schemas.microsoft.com/office/drawing/2014/main" id="{8DDC4CCF-D1F7-48D3-9AB9-C1624BD7C0C8}"/>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672E707E-A07E-48E6-BC24-22E306AD26A6}"/>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236986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498F29-78CA-4E9D-BD24-D12BE5DCAAB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01327E1-1791-48E0-93D7-859BA0FE62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441198F-2C74-4407-87B5-5DC2F04F5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7060D4CB-965B-400C-83F6-A920F52FAAA0}"/>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6" name="Alatunnisteen paikkamerkki 5">
            <a:extLst>
              <a:ext uri="{FF2B5EF4-FFF2-40B4-BE49-F238E27FC236}">
                <a16:creationId xmlns:a16="http://schemas.microsoft.com/office/drawing/2014/main" id="{6FF1765C-746A-48F4-873A-86D9331C07B3}"/>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31D5BCFA-ABD5-42E2-9233-39B29DC2642B}"/>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414206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437C42-E4F6-4C73-A449-84215FBC483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AA81DF1-5F86-4B2C-8E25-7B87B5AD8C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16B0698E-975D-425E-A56B-711A30EE0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A91DD992-A980-432C-AB8D-C7150ACE41BC}"/>
              </a:ext>
            </a:extLst>
          </p:cNvPr>
          <p:cNvSpPr>
            <a:spLocks noGrp="1"/>
          </p:cNvSpPr>
          <p:nvPr>
            <p:ph type="dt" sz="half" idx="10"/>
          </p:nvPr>
        </p:nvSpPr>
        <p:spPr/>
        <p:txBody>
          <a:bodyPr/>
          <a:lstStyle/>
          <a:p>
            <a:fld id="{A6EDFCF1-8DA6-44A4-81A5-EED5BEFB8A8D}" type="datetimeFigureOut">
              <a:rPr lang="fi-FI" smtClean="0"/>
              <a:t>7.3.2023</a:t>
            </a:fld>
            <a:endParaRPr lang="fi-FI" dirty="0"/>
          </a:p>
        </p:txBody>
      </p:sp>
      <p:sp>
        <p:nvSpPr>
          <p:cNvPr id="6" name="Alatunnisteen paikkamerkki 5">
            <a:extLst>
              <a:ext uri="{FF2B5EF4-FFF2-40B4-BE49-F238E27FC236}">
                <a16:creationId xmlns:a16="http://schemas.microsoft.com/office/drawing/2014/main" id="{283ED705-F7A6-4921-951F-B6791F021709}"/>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423EA49-E41C-4BB6-9A1D-0F7B9BDB3D61}"/>
              </a:ext>
            </a:extLst>
          </p:cNvPr>
          <p:cNvSpPr>
            <a:spLocks noGrp="1"/>
          </p:cNvSpPr>
          <p:nvPr>
            <p:ph type="sldNum" sz="quarter" idx="12"/>
          </p:nvPr>
        </p:nvSpPr>
        <p:spPr/>
        <p:txBody>
          <a:bodyPr/>
          <a:lstStyle/>
          <a:p>
            <a:fld id="{2E9EB766-EFA8-40FC-9FAB-691B80033168}" type="slidenum">
              <a:rPr lang="fi-FI" smtClean="0"/>
              <a:t>‹#›</a:t>
            </a:fld>
            <a:endParaRPr lang="fi-FI" dirty="0"/>
          </a:p>
        </p:txBody>
      </p:sp>
    </p:spTree>
    <p:extLst>
      <p:ext uri="{BB962C8B-B14F-4D97-AF65-F5344CB8AC3E}">
        <p14:creationId xmlns:p14="http://schemas.microsoft.com/office/powerpoint/2010/main" val="377934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7731955-A7EE-483E-AF0F-9787211625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8255B79-8191-4603-81AD-73CF5411B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68E25D-8341-470C-9FF1-0AF664BA3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DFCF1-8DA6-44A4-81A5-EED5BEFB8A8D}" type="datetimeFigureOut">
              <a:rPr lang="fi-FI" smtClean="0"/>
              <a:t>7.3.2023</a:t>
            </a:fld>
            <a:endParaRPr lang="fi-FI" dirty="0"/>
          </a:p>
        </p:txBody>
      </p:sp>
      <p:sp>
        <p:nvSpPr>
          <p:cNvPr id="5" name="Alatunnisteen paikkamerkki 4">
            <a:extLst>
              <a:ext uri="{FF2B5EF4-FFF2-40B4-BE49-F238E27FC236}">
                <a16:creationId xmlns:a16="http://schemas.microsoft.com/office/drawing/2014/main" id="{E3C08BCF-E894-4E37-9A8E-52442EADD0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12701825-4B53-4C0D-AFAF-28B67BE8F7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9EB766-EFA8-40FC-9FAB-691B80033168}" type="slidenum">
              <a:rPr lang="fi-FI" smtClean="0"/>
              <a:t>‹#›</a:t>
            </a:fld>
            <a:endParaRPr lang="fi-FI" dirty="0"/>
          </a:p>
        </p:txBody>
      </p:sp>
    </p:spTree>
    <p:extLst>
      <p:ext uri="{BB962C8B-B14F-4D97-AF65-F5344CB8AC3E}">
        <p14:creationId xmlns:p14="http://schemas.microsoft.com/office/powerpoint/2010/main" val="228625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heseus.fi/bitstream/handle/10024/144709/ten%20ja%20nuorten%20psykosomaattiset%20oireet%20ja%20niiden%20tunnistaminen%20sairaalan%20lastentautien%20osastolla.pdf?sequence=1&amp;isAllowed=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comments" Target="../comments/commen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julkaisut.valtioneuvosto.fi/bitstream/handle/10024/163091/Sitouttava%20kouluyhteis%c3%b6ty%c3%b6.pdf?sequence=1&amp;isAllowed=y" TargetMode="External"/><Relationship Id="rId2" Type="http://schemas.openxmlformats.org/officeDocument/2006/relationships/hyperlink" Target="https://bulletin.nmi.fi/wp-content/uploads/2017/08/virtanen.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trepo.tuni.fi/handle/10024/101792" TargetMode="External"/><Relationship Id="rId2" Type="http://schemas.openxmlformats.org/officeDocument/2006/relationships/hyperlink" Target="https://www.theseus.fi/bitstream/handle/10024/345334/PitkanenTeemu.pdf?sequence=2&amp;isAllowed=y"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jyx.jyu.fi/bitstream/handle/123456789/57217/1/URN%3ANBN%3Afi%3Ajyu-201803011629.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D84FC5A-DD26-4FD1-9941-63356AC16267}"/>
              </a:ext>
            </a:extLst>
          </p:cNvPr>
          <p:cNvPicPr>
            <a:picLocks noChangeAspect="1"/>
          </p:cNvPicPr>
          <p:nvPr/>
        </p:nvPicPr>
        <p:blipFill>
          <a:blip r:embed="rId2"/>
          <a:stretch>
            <a:fillRect/>
          </a:stretch>
        </p:blipFill>
        <p:spPr>
          <a:xfrm>
            <a:off x="0" y="-903734"/>
            <a:ext cx="12191999" cy="9758976"/>
          </a:xfrm>
          <a:prstGeom prst="rect">
            <a:avLst/>
          </a:prstGeom>
        </p:spPr>
      </p:pic>
      <p:sp>
        <p:nvSpPr>
          <p:cNvPr id="2" name="Otsikko 1">
            <a:extLst>
              <a:ext uri="{FF2B5EF4-FFF2-40B4-BE49-F238E27FC236}">
                <a16:creationId xmlns:a16="http://schemas.microsoft.com/office/drawing/2014/main" id="{93CB7600-8D15-4A6D-A21A-E2D3541AE35C}"/>
              </a:ext>
            </a:extLst>
          </p:cNvPr>
          <p:cNvSpPr>
            <a:spLocks noGrp="1"/>
          </p:cNvSpPr>
          <p:nvPr>
            <p:ph type="ctrTitle"/>
          </p:nvPr>
        </p:nvSpPr>
        <p:spPr>
          <a:xfrm>
            <a:off x="1524000" y="2483803"/>
            <a:ext cx="9144000" cy="2387600"/>
          </a:xfrm>
        </p:spPr>
        <p:txBody>
          <a:bodyPr>
            <a:normAutofit fontScale="90000"/>
          </a:bodyPr>
          <a:lstStyle/>
          <a:p>
            <a:r>
              <a:rPr lang="fi-FI" dirty="0"/>
              <a:t>LINK Pirkanmaan tuen jatkumot ja toimivat verkostot </a:t>
            </a:r>
            <a:br>
              <a:rPr lang="fi-FI" dirty="0"/>
            </a:br>
            <a:br>
              <a:rPr lang="fi-FI" dirty="0"/>
            </a:br>
            <a:r>
              <a:rPr lang="fi-FI" sz="3300" b="1" dirty="0"/>
              <a:t>VINK-pilottiyksiköiden kehittämistilaisuus 10.3.2023</a:t>
            </a:r>
          </a:p>
        </p:txBody>
      </p:sp>
      <p:sp>
        <p:nvSpPr>
          <p:cNvPr id="3" name="Alaotsikko 2">
            <a:extLst>
              <a:ext uri="{FF2B5EF4-FFF2-40B4-BE49-F238E27FC236}">
                <a16:creationId xmlns:a16="http://schemas.microsoft.com/office/drawing/2014/main" id="{7E603AC3-729F-4044-A50B-0E053BDAA5B0}"/>
              </a:ext>
            </a:extLst>
          </p:cNvPr>
          <p:cNvSpPr>
            <a:spLocks noGrp="1"/>
          </p:cNvSpPr>
          <p:nvPr>
            <p:ph type="subTitle" idx="1"/>
          </p:nvPr>
        </p:nvSpPr>
        <p:spPr>
          <a:xfrm>
            <a:off x="1204117" y="5134208"/>
            <a:ext cx="9144000" cy="1655762"/>
          </a:xfrm>
        </p:spPr>
        <p:txBody>
          <a:bodyPr/>
          <a:lstStyle/>
          <a:p>
            <a:endParaRPr lang="fi-FI" dirty="0"/>
          </a:p>
          <a:p>
            <a:r>
              <a:rPr lang="fi-FI" b="1" dirty="0"/>
              <a:t>                           Projektipäällikkö Maija Loukonen</a:t>
            </a:r>
          </a:p>
        </p:txBody>
      </p:sp>
    </p:spTree>
    <p:extLst>
      <p:ext uri="{BB962C8B-B14F-4D97-AF65-F5344CB8AC3E}">
        <p14:creationId xmlns:p14="http://schemas.microsoft.com/office/powerpoint/2010/main" val="2051753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338143F-242C-41E8-8DF8-BFF81C877077}"/>
              </a:ext>
            </a:extLst>
          </p:cNvPr>
          <p:cNvSpPr>
            <a:spLocks noGrp="1"/>
          </p:cNvSpPr>
          <p:nvPr>
            <p:ph type="title"/>
          </p:nvPr>
        </p:nvSpPr>
        <p:spPr>
          <a:xfrm>
            <a:off x="235670" y="345124"/>
            <a:ext cx="10515600" cy="709531"/>
          </a:xfrm>
        </p:spPr>
        <p:txBody>
          <a:bodyPr>
            <a:normAutofit fontScale="90000"/>
          </a:bodyPr>
          <a:lstStyle/>
          <a:p>
            <a:r>
              <a:rPr lang="fi-FI" dirty="0"/>
              <a:t>Aikuiseen kiinnittyminen kiintymyssuhdetutkimusten valossa</a:t>
            </a:r>
          </a:p>
        </p:txBody>
      </p:sp>
      <p:sp>
        <p:nvSpPr>
          <p:cNvPr id="3" name="Sisällön paikkamerkki 2">
            <a:extLst>
              <a:ext uri="{FF2B5EF4-FFF2-40B4-BE49-F238E27FC236}">
                <a16:creationId xmlns:a16="http://schemas.microsoft.com/office/drawing/2014/main" id="{AF8BDCBE-250C-4494-BB62-246F23F37998}"/>
              </a:ext>
            </a:extLst>
          </p:cNvPr>
          <p:cNvSpPr>
            <a:spLocks noGrp="1"/>
          </p:cNvSpPr>
          <p:nvPr>
            <p:ph idx="1"/>
          </p:nvPr>
        </p:nvSpPr>
        <p:spPr>
          <a:xfrm>
            <a:off x="122548" y="1527142"/>
            <a:ext cx="11764652" cy="4800651"/>
          </a:xfrm>
        </p:spPr>
        <p:txBody>
          <a:bodyPr>
            <a:noAutofit/>
          </a:bodyPr>
          <a:lstStyle/>
          <a:p>
            <a:r>
              <a:rPr lang="fi-FI" sz="2400" dirty="0"/>
              <a:t>Lapsi saattaa käyttää opettajaa turvallisena perustana (Verschueren &amp; Koomen, 2012) ja opettaja voi olla lapselle väliaikainen kiintymyskohde, jonka puoleen lapsi saattaa kääntyä hakemaan lohtua tai tukea. (Verschueren, 2015; Seibertin ja Kerns 2009)</a:t>
            </a:r>
          </a:p>
          <a:p>
            <a:r>
              <a:rPr lang="fi-FI" sz="2400" dirty="0"/>
              <a:t>Opettajan rooli lohdun lähteenä saattaa jatkua tärkeänä sellaisille haavoittuvassa asemassa oleville lapsille, joiden perhetaustassa on ongelmia tai joilla on tunteiden säätelyn haasteita (Sabol &amp; Pianta, 2012)</a:t>
            </a:r>
          </a:p>
          <a:p>
            <a:r>
              <a:rPr lang="fi-FI" sz="2400" b="1" dirty="0">
                <a:solidFill>
                  <a:prstClr val="black"/>
                </a:solidFill>
              </a:rPr>
              <a:t>Kiintymyssuhdeteorian mukaan lasten aikaisempi kiintymyssuhde hoitajaan ohjaa sisäisten suhdemallien kehittymistä </a:t>
            </a:r>
            <a:r>
              <a:rPr lang="fi-FI" sz="2400" dirty="0">
                <a:solidFill>
                  <a:prstClr val="black"/>
                </a:solidFill>
              </a:rPr>
              <a:t>(Sabol &amp; Pianta, 2012).</a:t>
            </a:r>
            <a:endParaRPr lang="fi-FI" sz="2400" dirty="0"/>
          </a:p>
          <a:p>
            <a:r>
              <a:rPr lang="fi-FI" sz="2400" b="1" dirty="0"/>
              <a:t>Pienille lapsille opettajan rooli kiintymyshahmona voi olla merkittävämpi, koska heidän kiintymyssysteeminsä aktivoituu useammin ja heidän kykynsä itsesäätelyyn ovat rajoittuneempia kuin vanhemmilla lapsilla </a:t>
            </a:r>
            <a:r>
              <a:rPr lang="fi-FI" sz="2400" dirty="0"/>
              <a:t>(Verschueren &amp; Koomen, 2012)</a:t>
            </a:r>
          </a:p>
          <a:p>
            <a:pPr lvl="0"/>
            <a:r>
              <a:rPr lang="fi-FI" sz="2400" b="1" dirty="0">
                <a:solidFill>
                  <a:prstClr val="black"/>
                </a:solidFill>
              </a:rPr>
              <a:t>Laadukkaan päivähoidon ja varhaiskasvatuksen tärkeys korostuu erityisesti kaikkein turvattomimmin kiintyneiden lasten kannalta </a:t>
            </a:r>
            <a:r>
              <a:rPr lang="fi-FI" sz="2400" dirty="0">
                <a:solidFill>
                  <a:prstClr val="black"/>
                </a:solidFill>
              </a:rPr>
              <a:t>(O`Connor &amp; McCartney, 2006). </a:t>
            </a:r>
          </a:p>
          <a:p>
            <a:endParaRPr lang="fi-FI" sz="2400" dirty="0"/>
          </a:p>
        </p:txBody>
      </p:sp>
      <p:pic>
        <p:nvPicPr>
          <p:cNvPr id="4" name="Kuva 3">
            <a:extLst>
              <a:ext uri="{FF2B5EF4-FFF2-40B4-BE49-F238E27FC236}">
                <a16:creationId xmlns:a16="http://schemas.microsoft.com/office/drawing/2014/main" id="{44F0D745-AAD0-412E-B7EF-9FBD33603483}"/>
              </a:ext>
            </a:extLst>
          </p:cNvPr>
          <p:cNvPicPr>
            <a:picLocks noChangeAspect="1"/>
          </p:cNvPicPr>
          <p:nvPr/>
        </p:nvPicPr>
        <p:blipFill>
          <a:blip r:embed="rId2"/>
          <a:stretch>
            <a:fillRect/>
          </a:stretch>
        </p:blipFill>
        <p:spPr>
          <a:xfrm>
            <a:off x="10382687" y="80227"/>
            <a:ext cx="1571625" cy="438150"/>
          </a:xfrm>
          <a:prstGeom prst="rect">
            <a:avLst/>
          </a:prstGeom>
        </p:spPr>
      </p:pic>
      <p:cxnSp>
        <p:nvCxnSpPr>
          <p:cNvPr id="5" name="Yhdistin: Kaareva 4">
            <a:extLst>
              <a:ext uri="{FF2B5EF4-FFF2-40B4-BE49-F238E27FC236}">
                <a16:creationId xmlns:a16="http://schemas.microsoft.com/office/drawing/2014/main" id="{2A08707C-2907-434B-A09F-FECB96C72D50}"/>
              </a:ext>
            </a:extLst>
          </p:cNvPr>
          <p:cNvCxnSpPr/>
          <p:nvPr/>
        </p:nvCxnSpPr>
        <p:spPr>
          <a:xfrm>
            <a:off x="10232796" y="6181677"/>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7257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AFF01C-5C5E-4FC8-9663-0A176B23A3E6}"/>
              </a:ext>
            </a:extLst>
          </p:cNvPr>
          <p:cNvSpPr>
            <a:spLocks noGrp="1"/>
          </p:cNvSpPr>
          <p:nvPr>
            <p:ph type="title"/>
          </p:nvPr>
        </p:nvSpPr>
        <p:spPr>
          <a:xfrm>
            <a:off x="131975" y="0"/>
            <a:ext cx="10515600" cy="1325563"/>
          </a:xfrm>
        </p:spPr>
        <p:txBody>
          <a:bodyPr>
            <a:normAutofit/>
          </a:bodyPr>
          <a:lstStyle/>
          <a:p>
            <a:r>
              <a:rPr lang="fi-FI" sz="4000" dirty="0"/>
              <a:t>Varhainen tuki on vaikuttavaa</a:t>
            </a:r>
          </a:p>
        </p:txBody>
      </p:sp>
      <p:sp>
        <p:nvSpPr>
          <p:cNvPr id="3" name="Sisällön paikkamerkki 2">
            <a:extLst>
              <a:ext uri="{FF2B5EF4-FFF2-40B4-BE49-F238E27FC236}">
                <a16:creationId xmlns:a16="http://schemas.microsoft.com/office/drawing/2014/main" id="{768C13EC-0AE3-4571-8615-06509DC40B82}"/>
              </a:ext>
            </a:extLst>
          </p:cNvPr>
          <p:cNvSpPr>
            <a:spLocks noGrp="1"/>
          </p:cNvSpPr>
          <p:nvPr>
            <p:ph idx="1"/>
          </p:nvPr>
        </p:nvSpPr>
        <p:spPr>
          <a:xfrm>
            <a:off x="131975" y="1183064"/>
            <a:ext cx="11840066" cy="5538247"/>
          </a:xfrm>
        </p:spPr>
        <p:txBody>
          <a:bodyPr>
            <a:normAutofit fontScale="92500" lnSpcReduction="10000"/>
          </a:bodyPr>
          <a:lstStyle/>
          <a:p>
            <a:r>
              <a:rPr lang="fi-FI" b="1" dirty="0"/>
              <a:t>Oppilaiden kouluun kiinnittymisen tarkastelussa on tärkeää suunnata painopiste jo koulupolun alkuun</a:t>
            </a:r>
            <a:r>
              <a:rPr lang="fi-FI" dirty="0"/>
              <a:t>, sillä se luo merkittävää pohjaa sille, millaiseksi kouluun kiinnittyminen muodostuu. </a:t>
            </a:r>
            <a:r>
              <a:rPr lang="fi-FI" b="1" dirty="0"/>
              <a:t>Vahva pohja lapsen kouluun kiinnittymiselle luodaan opettajien sekä koulun ja kodin välisessä yhteistyössä.</a:t>
            </a:r>
          </a:p>
          <a:p>
            <a:pPr marL="0" indent="0">
              <a:buNone/>
            </a:pPr>
            <a:r>
              <a:rPr lang="fi-FI" dirty="0"/>
              <a:t>   </a:t>
            </a:r>
            <a:r>
              <a:rPr lang="fi-FI" i="1" dirty="0"/>
              <a:t>Esim. Somaattiset oireet ja muut riskitekijät: voidaanko havaita jo varhaiskasvatuksessa? Miten kasvatuskumppanuudessa voidaan tukea?</a:t>
            </a:r>
          </a:p>
          <a:p>
            <a:r>
              <a:rPr lang="fi-FI" b="1" dirty="0">
                <a:solidFill>
                  <a:srgbClr val="333333"/>
                </a:solidFill>
                <a:latin typeface="NunitoSans"/>
              </a:rPr>
              <a:t>Lasten ja nuorten psykosomaattiset oireet ovat lisääntyneet</a:t>
            </a:r>
            <a:r>
              <a:rPr lang="fi-FI" dirty="0">
                <a:solidFill>
                  <a:srgbClr val="333333"/>
                </a:solidFill>
                <a:latin typeface="NunitoSans"/>
              </a:rPr>
              <a:t>.</a:t>
            </a:r>
          </a:p>
          <a:p>
            <a:r>
              <a:rPr lang="fi-FI" dirty="0">
                <a:solidFill>
                  <a:srgbClr val="333333"/>
                </a:solidFill>
                <a:latin typeface="NunitoSans"/>
              </a:rPr>
              <a:t>lasten ja nuorten yleisimpiä psykosomaattisia oireita: </a:t>
            </a:r>
            <a:r>
              <a:rPr lang="fi-FI" b="1" dirty="0">
                <a:solidFill>
                  <a:srgbClr val="333333"/>
                </a:solidFill>
                <a:latin typeface="NunitoSans"/>
              </a:rPr>
              <a:t>uniongelmat, päänsärky, vatsakipu ja stressi. </a:t>
            </a:r>
            <a:r>
              <a:rPr lang="fi-FI" dirty="0">
                <a:solidFill>
                  <a:srgbClr val="333333"/>
                </a:solidFill>
                <a:latin typeface="NunitoSans"/>
              </a:rPr>
              <a:t>Lasten ja nuorten psykosomaattisten oireiden syntyyn vaikuttavat monet eri tekijät kuten koulukiusaaminen, ystävyyssuhteet ja perhesuhteet. Unihäiriöt ja stressi voivat myös vaikuttaa pidempään kestäessä myös mielenterveyden häiriöiden syntyyn.</a:t>
            </a:r>
          </a:p>
          <a:p>
            <a:pPr marL="0" indent="0">
              <a:buNone/>
            </a:pPr>
            <a:r>
              <a:rPr lang="fi-FI" dirty="0">
                <a:solidFill>
                  <a:srgbClr val="333333"/>
                </a:solidFill>
                <a:latin typeface="NunitoSans"/>
                <a:hlinkClick r:id="rId2"/>
              </a:rPr>
              <a:t>https://www.theseus.fi/bitstream/handle/10024/144709/ten%20ja%20nuorten%20psykosomaattiset%20oireet%20ja%20niiden%20tunnistaminen%20sairaalan%20lastentautien%20osastolla.pdf?sequence=1&amp;isAllowed=y</a:t>
            </a:r>
            <a:r>
              <a:rPr lang="fi-FI" dirty="0">
                <a:solidFill>
                  <a:srgbClr val="333333"/>
                </a:solidFill>
                <a:latin typeface="NunitoSans"/>
              </a:rPr>
              <a:t> </a:t>
            </a:r>
          </a:p>
          <a:p>
            <a:pPr marL="0" indent="0">
              <a:buNone/>
            </a:pPr>
            <a:endParaRPr lang="fi-FI" i="1" dirty="0"/>
          </a:p>
          <a:p>
            <a:pPr marL="0" indent="0">
              <a:buNone/>
            </a:pPr>
            <a:endParaRPr lang="fi-FI" dirty="0"/>
          </a:p>
        </p:txBody>
      </p:sp>
      <p:cxnSp>
        <p:nvCxnSpPr>
          <p:cNvPr id="5" name="Yhdistin: Kaareva 4">
            <a:extLst>
              <a:ext uri="{FF2B5EF4-FFF2-40B4-BE49-F238E27FC236}">
                <a16:creationId xmlns:a16="http://schemas.microsoft.com/office/drawing/2014/main" id="{292755C1-F862-420A-BA43-410C3FFF89A6}"/>
              </a:ext>
            </a:extLst>
          </p:cNvPr>
          <p:cNvCxnSpPr/>
          <p:nvPr/>
        </p:nvCxnSpPr>
        <p:spPr>
          <a:xfrm>
            <a:off x="9412664" y="2771480"/>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602F08EE-AC2A-4933-BAAD-2C07DA61B9D3}"/>
              </a:ext>
            </a:extLst>
          </p:cNvPr>
          <p:cNvPicPr>
            <a:picLocks noChangeAspect="1"/>
          </p:cNvPicPr>
          <p:nvPr/>
        </p:nvPicPr>
        <p:blipFill>
          <a:blip r:embed="rId3"/>
          <a:stretch>
            <a:fillRect/>
          </a:stretch>
        </p:blipFill>
        <p:spPr>
          <a:xfrm>
            <a:off x="10382687" y="80227"/>
            <a:ext cx="1571625" cy="438150"/>
          </a:xfrm>
          <a:prstGeom prst="rect">
            <a:avLst/>
          </a:prstGeom>
        </p:spPr>
      </p:pic>
    </p:spTree>
    <p:extLst>
      <p:ext uri="{BB962C8B-B14F-4D97-AF65-F5344CB8AC3E}">
        <p14:creationId xmlns:p14="http://schemas.microsoft.com/office/powerpoint/2010/main" val="165089935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8E72C-457D-4230-8B66-F6129B1BF8E2}"/>
              </a:ext>
            </a:extLst>
          </p:cNvPr>
          <p:cNvSpPr>
            <a:spLocks noGrp="1"/>
          </p:cNvSpPr>
          <p:nvPr>
            <p:ph type="title"/>
          </p:nvPr>
        </p:nvSpPr>
        <p:spPr>
          <a:xfrm>
            <a:off x="653592" y="554805"/>
            <a:ext cx="10002626" cy="1897307"/>
          </a:xfrm>
        </p:spPr>
        <p:txBody>
          <a:bodyPr>
            <a:normAutofit/>
          </a:bodyPr>
          <a:lstStyle/>
          <a:p>
            <a:r>
              <a:rPr lang="fi-FI" sz="4000" b="1" dirty="0">
                <a:solidFill>
                  <a:prstClr val="black"/>
                </a:solidFill>
                <a:latin typeface="Calibri" panose="020F0502020204030204"/>
                <a:ea typeface="+mn-ea"/>
                <a:cs typeface="+mn-cs"/>
              </a:rPr>
              <a:t>Kiinnittyminen ei ole yksilön ominaisuus tai pysyvä tila, vaan siihen voidaan vaikuttaa muun muassa rakenteellisilla asioilla</a:t>
            </a:r>
            <a:endParaRPr lang="fi-FI" sz="4000" dirty="0"/>
          </a:p>
        </p:txBody>
      </p:sp>
      <p:sp>
        <p:nvSpPr>
          <p:cNvPr id="3" name="Sisällön paikkamerkki 2">
            <a:extLst>
              <a:ext uri="{FF2B5EF4-FFF2-40B4-BE49-F238E27FC236}">
                <a16:creationId xmlns:a16="http://schemas.microsoft.com/office/drawing/2014/main" id="{FD202078-36C7-41E5-AB36-9C4C8300A633}"/>
              </a:ext>
            </a:extLst>
          </p:cNvPr>
          <p:cNvSpPr>
            <a:spLocks noGrp="1"/>
          </p:cNvSpPr>
          <p:nvPr>
            <p:ph idx="1"/>
          </p:nvPr>
        </p:nvSpPr>
        <p:spPr>
          <a:xfrm>
            <a:off x="1036948" y="2111586"/>
            <a:ext cx="11240678" cy="4301029"/>
          </a:xfrm>
        </p:spPr>
        <p:txBody>
          <a:bodyPr/>
          <a:lstStyle/>
          <a:p>
            <a:pPr marL="0" lvl="0" indent="0">
              <a:buNone/>
            </a:pPr>
            <a:r>
              <a:rPr lang="fi-FI" sz="2600" dirty="0">
                <a:solidFill>
                  <a:prstClr val="black"/>
                </a:solidFill>
              </a:rPr>
              <a:t>	</a:t>
            </a:r>
          </a:p>
          <a:p>
            <a:pPr marL="0" lvl="0" indent="0">
              <a:buNone/>
            </a:pPr>
            <a:r>
              <a:rPr lang="fi-FI" sz="2600" dirty="0">
                <a:solidFill>
                  <a:prstClr val="black"/>
                </a:solidFill>
              </a:rPr>
              <a:t>Ryhmien muodostaminen, pysyvyys ja jatkuvuus kaverisuhteissa sekä aikuissuhteissa.</a:t>
            </a:r>
          </a:p>
          <a:p>
            <a:pPr marL="0" lvl="0" indent="0">
              <a:buNone/>
            </a:pPr>
            <a:r>
              <a:rPr lang="fi-FI" sz="2600" dirty="0">
                <a:solidFill>
                  <a:prstClr val="black"/>
                </a:solidFill>
              </a:rPr>
              <a:t>Päiväohjelman ja toimintojen ennakoiminen, </a:t>
            </a:r>
          </a:p>
          <a:p>
            <a:pPr marL="0" lvl="0" indent="0">
              <a:buNone/>
            </a:pPr>
            <a:r>
              <a:rPr lang="fi-FI" sz="2600" dirty="0">
                <a:solidFill>
                  <a:prstClr val="black"/>
                </a:solidFill>
              </a:rPr>
              <a:t>Turvalliset ja yhteisölliset rutiinit</a:t>
            </a:r>
          </a:p>
          <a:p>
            <a:pPr marL="0" lvl="0" indent="0">
              <a:buNone/>
            </a:pPr>
            <a:endParaRPr lang="fi-FI" sz="2600" dirty="0">
              <a:solidFill>
                <a:prstClr val="black"/>
              </a:solidFill>
            </a:endParaRPr>
          </a:p>
          <a:p>
            <a:pPr marL="0" lvl="0" indent="0">
              <a:buNone/>
            </a:pPr>
            <a:r>
              <a:rPr lang="fi-FI" sz="2600" dirty="0">
                <a:solidFill>
                  <a:prstClr val="black"/>
                </a:solidFill>
              </a:rPr>
              <a:t>(esim. Virtanen &amp; Kuorelahti 2014, 106)</a:t>
            </a:r>
          </a:p>
          <a:p>
            <a:pPr marL="0" lvl="0" indent="0">
              <a:buNone/>
            </a:pPr>
            <a:endParaRPr lang="fi-FI" sz="2600" dirty="0">
              <a:solidFill>
                <a:prstClr val="black"/>
              </a:solidFill>
            </a:endParaRPr>
          </a:p>
          <a:p>
            <a:endParaRPr lang="fi-FI" dirty="0"/>
          </a:p>
        </p:txBody>
      </p:sp>
      <p:cxnSp>
        <p:nvCxnSpPr>
          <p:cNvPr id="6" name="Yhdistin: Kaareva 5">
            <a:extLst>
              <a:ext uri="{FF2B5EF4-FFF2-40B4-BE49-F238E27FC236}">
                <a16:creationId xmlns:a16="http://schemas.microsoft.com/office/drawing/2014/main" id="{A6AD6DB6-C8ED-4218-BDA7-B41F3A5DF144}"/>
              </a:ext>
            </a:extLst>
          </p:cNvPr>
          <p:cNvCxnSpPr/>
          <p:nvPr/>
        </p:nvCxnSpPr>
        <p:spPr>
          <a:xfrm>
            <a:off x="0" y="2532666"/>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Yhdistin: Kaareva 6">
            <a:extLst>
              <a:ext uri="{FF2B5EF4-FFF2-40B4-BE49-F238E27FC236}">
                <a16:creationId xmlns:a16="http://schemas.microsoft.com/office/drawing/2014/main" id="{4B387541-EE99-4EA1-A30F-2A595D6F93C6}"/>
              </a:ext>
            </a:extLst>
          </p:cNvPr>
          <p:cNvCxnSpPr/>
          <p:nvPr/>
        </p:nvCxnSpPr>
        <p:spPr>
          <a:xfrm>
            <a:off x="5577526" y="4142523"/>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30782FC1-43C0-43C2-BC34-1E9F7FB0853F}"/>
              </a:ext>
            </a:extLst>
          </p:cNvPr>
          <p:cNvPicPr>
            <a:picLocks noChangeAspect="1"/>
          </p:cNvPicPr>
          <p:nvPr/>
        </p:nvPicPr>
        <p:blipFill>
          <a:blip r:embed="rId2"/>
          <a:stretch>
            <a:fillRect/>
          </a:stretch>
        </p:blipFill>
        <p:spPr>
          <a:xfrm>
            <a:off x="10382687" y="117934"/>
            <a:ext cx="1571625" cy="438150"/>
          </a:xfrm>
          <a:prstGeom prst="rect">
            <a:avLst/>
          </a:prstGeom>
        </p:spPr>
      </p:pic>
    </p:spTree>
    <p:extLst>
      <p:ext uri="{BB962C8B-B14F-4D97-AF65-F5344CB8AC3E}">
        <p14:creationId xmlns:p14="http://schemas.microsoft.com/office/powerpoint/2010/main" val="1677733321"/>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3FEFA5-6BA5-462E-9502-9C5F27778D85}"/>
              </a:ext>
            </a:extLst>
          </p:cNvPr>
          <p:cNvSpPr>
            <a:spLocks noGrp="1"/>
          </p:cNvSpPr>
          <p:nvPr>
            <p:ph type="title"/>
          </p:nvPr>
        </p:nvSpPr>
        <p:spPr>
          <a:xfrm>
            <a:off x="282019" y="365125"/>
            <a:ext cx="10515600" cy="1325563"/>
          </a:xfrm>
        </p:spPr>
        <p:txBody>
          <a:bodyPr>
            <a:normAutofit/>
          </a:bodyPr>
          <a:lstStyle/>
          <a:p>
            <a:r>
              <a:rPr lang="fi-FI" sz="4000" dirty="0"/>
              <a:t>Liite: Tuki varhaiskasvatuslaissa</a:t>
            </a:r>
          </a:p>
        </p:txBody>
      </p:sp>
      <p:sp>
        <p:nvSpPr>
          <p:cNvPr id="3" name="Sisällön paikkamerkki 2">
            <a:extLst>
              <a:ext uri="{FF2B5EF4-FFF2-40B4-BE49-F238E27FC236}">
                <a16:creationId xmlns:a16="http://schemas.microsoft.com/office/drawing/2014/main" id="{ED259FDE-263F-478B-A037-650994A146E1}"/>
              </a:ext>
            </a:extLst>
          </p:cNvPr>
          <p:cNvSpPr>
            <a:spLocks noGrp="1"/>
          </p:cNvSpPr>
          <p:nvPr>
            <p:ph idx="1"/>
          </p:nvPr>
        </p:nvSpPr>
        <p:spPr>
          <a:xfrm>
            <a:off x="282019" y="1552247"/>
            <a:ext cx="11146410" cy="4857979"/>
          </a:xfrm>
        </p:spPr>
        <p:txBody>
          <a:bodyPr>
            <a:normAutofit fontScale="70000" lnSpcReduction="20000"/>
          </a:bodyPr>
          <a:lstStyle/>
          <a:p>
            <a:pPr marL="0" indent="0">
              <a:buNone/>
            </a:pPr>
            <a:r>
              <a:rPr lang="fi-FI" dirty="0">
                <a:solidFill>
                  <a:srgbClr val="0F0F0F"/>
                </a:solidFill>
                <a:latin typeface="myriad-pro"/>
              </a:rPr>
              <a:t>Varhaiskasvatuslaki luku 3 a, Oikeus varhaiskasvatuksessa annettavaan tukeen. </a:t>
            </a:r>
          </a:p>
          <a:p>
            <a:pPr marL="0" indent="0">
              <a:buNone/>
            </a:pPr>
            <a:r>
              <a:rPr lang="fi-FI" dirty="0">
                <a:solidFill>
                  <a:srgbClr val="0F0F0F"/>
                </a:solidFill>
                <a:latin typeface="myriad-pro"/>
              </a:rPr>
              <a:t>Luku sisältää pykälät: </a:t>
            </a:r>
          </a:p>
          <a:p>
            <a:r>
              <a:rPr lang="fi-FI" dirty="0">
                <a:solidFill>
                  <a:srgbClr val="0F0F0F"/>
                </a:solidFill>
                <a:latin typeface="myriad-pro"/>
              </a:rPr>
              <a:t>15 a § Lapsen kehityksen, oppimisen ja hyvinvoinnin tukeminen, </a:t>
            </a:r>
          </a:p>
          <a:p>
            <a:r>
              <a:rPr lang="fi-FI" dirty="0">
                <a:solidFill>
                  <a:srgbClr val="0F0F0F"/>
                </a:solidFill>
                <a:latin typeface="myriad-pro"/>
              </a:rPr>
              <a:t>15 b § Lapsen tuen toteutus, </a:t>
            </a:r>
          </a:p>
          <a:p>
            <a:r>
              <a:rPr lang="fi-FI" dirty="0">
                <a:solidFill>
                  <a:srgbClr val="0F0F0F"/>
                </a:solidFill>
                <a:latin typeface="myriad-pro"/>
              </a:rPr>
              <a:t>15 c § Lapselle annettavat tukipalvelut, </a:t>
            </a:r>
          </a:p>
          <a:p>
            <a:r>
              <a:rPr lang="fi-FI" dirty="0">
                <a:solidFill>
                  <a:srgbClr val="0F0F0F"/>
                </a:solidFill>
                <a:latin typeface="myriad-pro"/>
              </a:rPr>
              <a:t>15 d § Tuen tarpeen arviointi sekä </a:t>
            </a:r>
          </a:p>
          <a:p>
            <a:r>
              <a:rPr lang="fi-FI" dirty="0">
                <a:solidFill>
                  <a:srgbClr val="0F0F0F"/>
                </a:solidFill>
                <a:latin typeface="myriad-pro"/>
              </a:rPr>
              <a:t>15 e § Päätös tuesta ja tukipalveluista.</a:t>
            </a:r>
            <a:br>
              <a:rPr lang="fi-FI" dirty="0"/>
            </a:br>
            <a:br>
              <a:rPr lang="fi-FI" b="1" dirty="0"/>
            </a:br>
            <a:r>
              <a:rPr lang="fi-FI" b="1" dirty="0">
                <a:solidFill>
                  <a:srgbClr val="0F0F0F"/>
                </a:solidFill>
                <a:latin typeface="myriad-pro"/>
              </a:rPr>
              <a:t>Tuki muodostuu lapsen tarpeen mukaan yleisestä, tehostetusta tai erityisestä tuesta ja se muodostaa näin vahvemman jatkumon esi- ja perusopetukseen.</a:t>
            </a:r>
            <a:br>
              <a:rPr lang="fi-FI" b="1" dirty="0"/>
            </a:br>
            <a:br>
              <a:rPr lang="fi-FI" dirty="0"/>
            </a:br>
            <a:r>
              <a:rPr lang="fi-FI" dirty="0">
                <a:solidFill>
                  <a:srgbClr val="0F0F0F"/>
                </a:solidFill>
                <a:latin typeface="myriad-pro"/>
              </a:rPr>
              <a:t>Yleinen tuki toteutetaan osana varhaiskasvatuksen laadukasta perustoimintaa. Tehostetusta ja erityistä tuesta tehdään lapselle hallintopäätös annettavasta tuesta. Mikäli yksittäiselle lapselle kohdistetaan yksilöityjä varhaiskasvatuslain 15 c §:ssä säädettyjä tukipalveluita yleisessä tuessa, tehdään näistä hallintopäätös.  </a:t>
            </a:r>
            <a:br>
              <a:rPr lang="fi-FI" dirty="0"/>
            </a:br>
            <a:br>
              <a:rPr lang="fi-FI" b="1" dirty="0"/>
            </a:br>
            <a:r>
              <a:rPr lang="fi-FI" b="1" dirty="0">
                <a:solidFill>
                  <a:srgbClr val="0F0F0F"/>
                </a:solidFill>
                <a:latin typeface="myriad-pro"/>
              </a:rPr>
              <a:t>Tuki toteutetaan aina osana varhaiskasvatuksen toimintaa inklusiivisesti.  </a:t>
            </a:r>
            <a:br>
              <a:rPr lang="fi-FI" b="1" dirty="0"/>
            </a:br>
            <a:r>
              <a:rPr lang="fi-FI" b="1" dirty="0">
                <a:solidFill>
                  <a:srgbClr val="0F0F0F"/>
                </a:solidFill>
                <a:latin typeface="myriad-pro"/>
              </a:rPr>
              <a:t>Lakia sovelletaan kaikkiin varhaiskasvatuslain alaisiin toimijoihin.</a:t>
            </a:r>
            <a:endParaRPr lang="fi-FI" b="1" dirty="0"/>
          </a:p>
        </p:txBody>
      </p:sp>
    </p:spTree>
    <p:extLst>
      <p:ext uri="{BB962C8B-B14F-4D97-AF65-F5344CB8AC3E}">
        <p14:creationId xmlns:p14="http://schemas.microsoft.com/office/powerpoint/2010/main" val="42741732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7A82B6E-6E26-4818-9901-9AF1636E69F4}"/>
              </a:ext>
            </a:extLst>
          </p:cNvPr>
          <p:cNvSpPr>
            <a:spLocks noGrp="1"/>
          </p:cNvSpPr>
          <p:nvPr>
            <p:ph type="title"/>
          </p:nvPr>
        </p:nvSpPr>
        <p:spPr>
          <a:xfrm>
            <a:off x="103695" y="94486"/>
            <a:ext cx="11792932" cy="1325563"/>
          </a:xfrm>
        </p:spPr>
        <p:txBody>
          <a:bodyPr>
            <a:normAutofit fontScale="90000"/>
          </a:bodyPr>
          <a:lstStyle/>
          <a:p>
            <a:r>
              <a:rPr lang="fi-FI" sz="4000" b="1" dirty="0"/>
              <a:t>LINK</a:t>
            </a:r>
            <a:r>
              <a:rPr lang="fi-FI" sz="4000" dirty="0"/>
              <a:t>-</a:t>
            </a:r>
            <a:r>
              <a:rPr lang="fi-FI" sz="4000" dirty="0">
                <a:solidFill>
                  <a:prstClr val="black"/>
                </a:solidFill>
                <a:latin typeface="Calibri" panose="020F0502020204030204" pitchFamily="34" charset="0"/>
                <a:ea typeface="Calibri" panose="020F0502020204030204" pitchFamily="34" charset="0"/>
                <a:cs typeface="Times New Roman" panose="02020603050405020304" pitchFamily="18" charset="0"/>
              </a:rPr>
              <a:t> Pirkanmaan tuen jatkumot ja toimivat verkostot –hanke</a:t>
            </a:r>
            <a:br>
              <a:rPr lang="fi-FI" sz="40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fi-FI" sz="4000" dirty="0"/>
          </a:p>
        </p:txBody>
      </p:sp>
      <p:sp>
        <p:nvSpPr>
          <p:cNvPr id="5" name="Sisällön paikkamerkki 4">
            <a:extLst>
              <a:ext uri="{FF2B5EF4-FFF2-40B4-BE49-F238E27FC236}">
                <a16:creationId xmlns:a16="http://schemas.microsoft.com/office/drawing/2014/main" id="{04609F45-4E7F-4CAD-B49C-D329E4424171}"/>
              </a:ext>
            </a:extLst>
          </p:cNvPr>
          <p:cNvSpPr>
            <a:spLocks noGrp="1"/>
          </p:cNvSpPr>
          <p:nvPr>
            <p:ph idx="1"/>
          </p:nvPr>
        </p:nvSpPr>
        <p:spPr>
          <a:xfrm>
            <a:off x="103695" y="825432"/>
            <a:ext cx="11792932" cy="5297863"/>
          </a:xfrm>
        </p:spPr>
        <p:txBody>
          <a:bodyPr>
            <a:normAutofit fontScale="77500" lnSpcReduction="20000"/>
          </a:bodyPr>
          <a:lstStyle/>
          <a:p>
            <a:pPr marL="0" indent="0">
              <a:buNone/>
            </a:pPr>
            <a:r>
              <a:rPr lang="fi-FI" b="1" dirty="0"/>
              <a:t>TAVOITE 1: Tuen ja inkluusion yhteiset suuntaviivat</a:t>
            </a:r>
          </a:p>
          <a:p>
            <a:r>
              <a:rPr lang="fi-FI" dirty="0"/>
              <a:t>Hankkeen tavoitteena on nivoa yhteen hankkeissa tehtyä kehitystyötä maakuntatasoisesti, luoden maakunnallisella taholla yhteneviä tuen käytänteitä ja suuntaviivoja hyödyntäen ja tiivistäen olemassa olevia verkostoja</a:t>
            </a:r>
          </a:p>
          <a:p>
            <a:r>
              <a:rPr lang="fi-FI" dirty="0"/>
              <a:t>Koordinaattori tuottaa materiaalia ja tukipalvelua ja levittää hyviä käytänteitä</a:t>
            </a:r>
          </a:p>
          <a:p>
            <a:pPr marL="0" indent="0">
              <a:buNone/>
            </a:pPr>
            <a:endParaRPr lang="fi-FI" b="1" dirty="0"/>
          </a:p>
          <a:p>
            <a:pPr marL="0" indent="0">
              <a:buNone/>
            </a:pPr>
            <a:r>
              <a:rPr lang="fi-FI" b="1" dirty="0"/>
              <a:t>TAVOITE 2: Tuen jatkumo varhaiskasvatuksesta perusopetukseen</a:t>
            </a:r>
          </a:p>
          <a:p>
            <a:r>
              <a:rPr lang="fi-FI" dirty="0"/>
              <a:t>Erityisenä sisällöllisenä kehittämisen painopistealueena on tuen jatkumon ja siirtymävaiheen käytäntöjen kehittäminen ja kolmiportaisen/-tasoisen tuen yhteensovittaminen</a:t>
            </a:r>
          </a:p>
          <a:p>
            <a:r>
              <a:rPr lang="fi-FI" dirty="0"/>
              <a:t>Koordinaattori tukee vakan ja perusopetuksen tuen jatkumoiden kokeiluja ja kehittämistyötä kunnissa. Tampere lähtee kehittämään veon ja erityisopettajien yhteistyömallia siirtymävaiheessa</a:t>
            </a:r>
          </a:p>
          <a:p>
            <a:pPr marL="0" indent="0">
              <a:buNone/>
            </a:pPr>
            <a:endParaRPr lang="fi-FI" b="1" dirty="0"/>
          </a:p>
          <a:p>
            <a:pPr marL="0" indent="0">
              <a:buNone/>
            </a:pPr>
            <a:r>
              <a:rPr lang="fi-FI" b="1" dirty="0"/>
              <a:t>TAVOITE 3: Yleisen tuen vahvistaminen</a:t>
            </a:r>
          </a:p>
          <a:p>
            <a:r>
              <a:rPr lang="fi-FI" dirty="0"/>
              <a:t>Hankkeen näkökulma painottuu voimakkaasti yleisen tuen portaalle/tasolle. Yleisen tuen vahvistaminen ennaltaehkäisee parhaiten erityisen tuen tarvetta.</a:t>
            </a:r>
          </a:p>
          <a:p>
            <a:endParaRPr lang="fi-FI" dirty="0"/>
          </a:p>
        </p:txBody>
      </p:sp>
      <p:pic>
        <p:nvPicPr>
          <p:cNvPr id="2" name="Kuva 1">
            <a:extLst>
              <a:ext uri="{FF2B5EF4-FFF2-40B4-BE49-F238E27FC236}">
                <a16:creationId xmlns:a16="http://schemas.microsoft.com/office/drawing/2014/main" id="{44F25B9F-11FA-4C40-86AF-78AAF4EA6040}"/>
              </a:ext>
            </a:extLst>
          </p:cNvPr>
          <p:cNvPicPr>
            <a:picLocks noChangeAspect="1"/>
          </p:cNvPicPr>
          <p:nvPr/>
        </p:nvPicPr>
        <p:blipFill>
          <a:blip r:embed="rId2"/>
          <a:stretch>
            <a:fillRect/>
          </a:stretch>
        </p:blipFill>
        <p:spPr>
          <a:xfrm>
            <a:off x="7807802" y="5458634"/>
            <a:ext cx="4280503" cy="1329322"/>
          </a:xfrm>
          <a:prstGeom prst="rect">
            <a:avLst/>
          </a:prstGeom>
        </p:spPr>
      </p:pic>
    </p:spTree>
    <p:extLst>
      <p:ext uri="{BB962C8B-B14F-4D97-AF65-F5344CB8AC3E}">
        <p14:creationId xmlns:p14="http://schemas.microsoft.com/office/powerpoint/2010/main" val="2378615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E57605-7703-43E3-A044-7F81BA5D912C}"/>
              </a:ext>
            </a:extLst>
          </p:cNvPr>
          <p:cNvSpPr>
            <a:spLocks noGrp="1"/>
          </p:cNvSpPr>
          <p:nvPr>
            <p:ph type="title"/>
          </p:nvPr>
        </p:nvSpPr>
        <p:spPr>
          <a:xfrm>
            <a:off x="120098" y="0"/>
            <a:ext cx="10515600" cy="1325563"/>
          </a:xfrm>
        </p:spPr>
        <p:txBody>
          <a:bodyPr/>
          <a:lstStyle/>
          <a:p>
            <a:r>
              <a:rPr lang="fi-FI" sz="4000" dirty="0">
                <a:solidFill>
                  <a:prstClr val="black"/>
                </a:solidFill>
              </a:rPr>
              <a:t>Tays-alue ja Pirkanmaan VIP-verkosto</a:t>
            </a:r>
            <a:endParaRPr lang="fi-FI" dirty="0"/>
          </a:p>
        </p:txBody>
      </p:sp>
      <p:pic>
        <p:nvPicPr>
          <p:cNvPr id="4" name="Sisällön paikkamerkki 3">
            <a:extLst>
              <a:ext uri="{FF2B5EF4-FFF2-40B4-BE49-F238E27FC236}">
                <a16:creationId xmlns:a16="http://schemas.microsoft.com/office/drawing/2014/main" id="{B1636B67-94D5-47CB-9E30-6C2429E12B8B}"/>
              </a:ext>
            </a:extLst>
          </p:cNvPr>
          <p:cNvPicPr>
            <a:picLocks noGrp="1" noChangeAspect="1"/>
          </p:cNvPicPr>
          <p:nvPr>
            <p:ph idx="1"/>
          </p:nvPr>
        </p:nvPicPr>
        <p:blipFill>
          <a:blip r:embed="rId2"/>
          <a:stretch>
            <a:fillRect/>
          </a:stretch>
        </p:blipFill>
        <p:spPr>
          <a:xfrm>
            <a:off x="174893" y="1992135"/>
            <a:ext cx="3531412" cy="2027567"/>
          </a:xfrm>
          <a:prstGeom prst="rect">
            <a:avLst/>
          </a:prstGeom>
        </p:spPr>
      </p:pic>
      <p:pic>
        <p:nvPicPr>
          <p:cNvPr id="5" name="Kuva 4">
            <a:extLst>
              <a:ext uri="{FF2B5EF4-FFF2-40B4-BE49-F238E27FC236}">
                <a16:creationId xmlns:a16="http://schemas.microsoft.com/office/drawing/2014/main" id="{BEB30F57-B6D7-404A-B962-00045174E790}"/>
              </a:ext>
            </a:extLst>
          </p:cNvPr>
          <p:cNvPicPr>
            <a:picLocks noChangeAspect="1"/>
          </p:cNvPicPr>
          <p:nvPr/>
        </p:nvPicPr>
        <p:blipFill>
          <a:blip r:embed="rId3"/>
          <a:stretch>
            <a:fillRect/>
          </a:stretch>
        </p:blipFill>
        <p:spPr>
          <a:xfrm>
            <a:off x="3956723" y="1325604"/>
            <a:ext cx="3105150" cy="4638675"/>
          </a:xfrm>
          <a:prstGeom prst="rect">
            <a:avLst/>
          </a:prstGeom>
        </p:spPr>
      </p:pic>
      <p:sp>
        <p:nvSpPr>
          <p:cNvPr id="6" name="Suorakulmio 5">
            <a:extLst>
              <a:ext uri="{FF2B5EF4-FFF2-40B4-BE49-F238E27FC236}">
                <a16:creationId xmlns:a16="http://schemas.microsoft.com/office/drawing/2014/main" id="{C15A4B72-FA60-486A-8D8F-1D75BBBB64DC}"/>
              </a:ext>
            </a:extLst>
          </p:cNvPr>
          <p:cNvSpPr/>
          <p:nvPr/>
        </p:nvSpPr>
        <p:spPr>
          <a:xfrm>
            <a:off x="7179945" y="1467181"/>
            <a:ext cx="6002655" cy="34912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TAYS: Pirkanmaa</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Etelä-Pohjanmaa, Kanta-Häme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Sairaalaopetus</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Ruutipuiston koulu, Seinäjoki.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Ahvenistonharjun koulu, Hämeenlinna.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Koivikkopuiston koulutalo/ Puistokoulu Tampere.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Valtion koulukodit</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Sippolan koulukoti, Kouvola.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Elmeri-koulut</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Niittyvillan koulu, Seinäjoki.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Rajasalmen koulu, Nokia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Valteri</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Tays alueyhdyshenkilö Mari Luosa</a:t>
            </a:r>
          </a:p>
        </p:txBody>
      </p:sp>
      <p:sp>
        <p:nvSpPr>
          <p:cNvPr id="7" name="Tekstiruutu 6">
            <a:extLst>
              <a:ext uri="{FF2B5EF4-FFF2-40B4-BE49-F238E27FC236}">
                <a16:creationId xmlns:a16="http://schemas.microsoft.com/office/drawing/2014/main" id="{067EAFDF-4EE5-4B3D-927F-E17C066D4C3F}"/>
              </a:ext>
            </a:extLst>
          </p:cNvPr>
          <p:cNvSpPr txBox="1"/>
          <p:nvPr/>
        </p:nvSpPr>
        <p:spPr>
          <a:xfrm>
            <a:off x="120098" y="1479117"/>
            <a:ext cx="24688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Calibri" panose="020F0502020204030204"/>
                <a:ea typeface="+mn-ea"/>
                <a:cs typeface="+mn-cs"/>
              </a:rPr>
              <a:t>Pirkanmaan kunnat</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8" name="Kuva 7">
            <a:extLst>
              <a:ext uri="{FF2B5EF4-FFF2-40B4-BE49-F238E27FC236}">
                <a16:creationId xmlns:a16="http://schemas.microsoft.com/office/drawing/2014/main" id="{D72250CF-9DB5-408A-A035-DDF8AD1D7A0B}"/>
              </a:ext>
            </a:extLst>
          </p:cNvPr>
          <p:cNvPicPr>
            <a:picLocks noChangeAspect="1"/>
          </p:cNvPicPr>
          <p:nvPr/>
        </p:nvPicPr>
        <p:blipFill>
          <a:blip r:embed="rId4"/>
          <a:stretch>
            <a:fillRect/>
          </a:stretch>
        </p:blipFill>
        <p:spPr>
          <a:xfrm>
            <a:off x="10560826" y="43260"/>
            <a:ext cx="1581150" cy="1381125"/>
          </a:xfrm>
          <a:prstGeom prst="rect">
            <a:avLst/>
          </a:prstGeom>
        </p:spPr>
      </p:pic>
      <p:sp>
        <p:nvSpPr>
          <p:cNvPr id="3" name="Tekstiruutu 2">
            <a:extLst>
              <a:ext uri="{FF2B5EF4-FFF2-40B4-BE49-F238E27FC236}">
                <a16:creationId xmlns:a16="http://schemas.microsoft.com/office/drawing/2014/main" id="{645F9C42-BED0-4712-A6F5-9754374FCB46}"/>
              </a:ext>
            </a:extLst>
          </p:cNvPr>
          <p:cNvSpPr txBox="1"/>
          <p:nvPr/>
        </p:nvSpPr>
        <p:spPr>
          <a:xfrm>
            <a:off x="174893" y="6166227"/>
            <a:ext cx="1154827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Verkostojen rakentaminen ja yhteistyömuotojen kehittäminen VIP – ja VAATU- verkostojen työn pohjalta 2018-2022</a:t>
            </a:r>
          </a:p>
        </p:txBody>
      </p:sp>
    </p:spTree>
    <p:extLst>
      <p:ext uri="{BB962C8B-B14F-4D97-AF65-F5344CB8AC3E}">
        <p14:creationId xmlns:p14="http://schemas.microsoft.com/office/powerpoint/2010/main" val="148003120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717B33-0B03-46F9-A728-60694E5014EA}"/>
              </a:ext>
            </a:extLst>
          </p:cNvPr>
          <p:cNvSpPr>
            <a:spLocks noGrp="1"/>
          </p:cNvSpPr>
          <p:nvPr>
            <p:ph type="title"/>
          </p:nvPr>
        </p:nvSpPr>
        <p:spPr>
          <a:xfrm>
            <a:off x="64507" y="0"/>
            <a:ext cx="10515600" cy="1325563"/>
          </a:xfrm>
        </p:spPr>
        <p:txBody>
          <a:bodyPr/>
          <a:lstStyle/>
          <a:p>
            <a:r>
              <a:rPr lang="fi-FI" dirty="0"/>
              <a:t>LINK:in hankeverkostot </a:t>
            </a:r>
          </a:p>
        </p:txBody>
      </p:sp>
      <p:sp>
        <p:nvSpPr>
          <p:cNvPr id="3" name="Sisällön paikkamerkki 2">
            <a:extLst>
              <a:ext uri="{FF2B5EF4-FFF2-40B4-BE49-F238E27FC236}">
                <a16:creationId xmlns:a16="http://schemas.microsoft.com/office/drawing/2014/main" id="{52DB5DBD-4FDD-4CA4-91CE-2E8E890F3F2F}"/>
              </a:ext>
            </a:extLst>
          </p:cNvPr>
          <p:cNvSpPr>
            <a:spLocks noGrp="1"/>
          </p:cNvSpPr>
          <p:nvPr>
            <p:ph sz="half" idx="1"/>
          </p:nvPr>
        </p:nvSpPr>
        <p:spPr>
          <a:xfrm>
            <a:off x="838200" y="1881181"/>
            <a:ext cx="5181600" cy="4351338"/>
          </a:xfrm>
        </p:spPr>
        <p:txBody>
          <a:bodyPr>
            <a:normAutofit/>
          </a:bodyPr>
          <a:lstStyle/>
          <a:p>
            <a:pPr marL="0" indent="0">
              <a:buNone/>
            </a:pPr>
            <a:endParaRPr lang="fi-FI" dirty="0"/>
          </a:p>
          <a:p>
            <a:pPr marL="0" indent="0">
              <a:buNone/>
            </a:pPr>
            <a:endParaRPr lang="fi-FI" dirty="0"/>
          </a:p>
          <a:p>
            <a:endParaRPr lang="fi-FI" dirty="0"/>
          </a:p>
        </p:txBody>
      </p:sp>
      <p:pic>
        <p:nvPicPr>
          <p:cNvPr id="4" name="Kuva 3">
            <a:extLst>
              <a:ext uri="{FF2B5EF4-FFF2-40B4-BE49-F238E27FC236}">
                <a16:creationId xmlns:a16="http://schemas.microsoft.com/office/drawing/2014/main" id="{AEF47026-8B0F-466A-AB78-3C0DAEEDC9A0}"/>
              </a:ext>
            </a:extLst>
          </p:cNvPr>
          <p:cNvPicPr>
            <a:picLocks noChangeAspect="1"/>
          </p:cNvPicPr>
          <p:nvPr/>
        </p:nvPicPr>
        <p:blipFill>
          <a:blip r:embed="rId2"/>
          <a:stretch>
            <a:fillRect/>
          </a:stretch>
        </p:blipFill>
        <p:spPr>
          <a:xfrm>
            <a:off x="10382687" y="155641"/>
            <a:ext cx="1571625" cy="438150"/>
          </a:xfrm>
          <a:prstGeom prst="rect">
            <a:avLst/>
          </a:prstGeom>
        </p:spPr>
      </p:pic>
      <p:pic>
        <p:nvPicPr>
          <p:cNvPr id="6" name="Kuva 5">
            <a:extLst>
              <a:ext uri="{FF2B5EF4-FFF2-40B4-BE49-F238E27FC236}">
                <a16:creationId xmlns:a16="http://schemas.microsoft.com/office/drawing/2014/main" id="{A1C430ED-4814-46FE-897D-49A31FAABD17}"/>
              </a:ext>
            </a:extLst>
          </p:cNvPr>
          <p:cNvPicPr>
            <a:picLocks noChangeAspect="1"/>
          </p:cNvPicPr>
          <p:nvPr/>
        </p:nvPicPr>
        <p:blipFill>
          <a:blip r:embed="rId3"/>
          <a:stretch>
            <a:fillRect/>
          </a:stretch>
        </p:blipFill>
        <p:spPr>
          <a:xfrm>
            <a:off x="64507" y="1541776"/>
            <a:ext cx="5181600" cy="3968057"/>
          </a:xfrm>
          <a:prstGeom prst="rect">
            <a:avLst/>
          </a:prstGeom>
          <a:ln w="38100">
            <a:solidFill>
              <a:schemeClr val="tx1"/>
            </a:solidFill>
          </a:ln>
        </p:spPr>
      </p:pic>
      <p:pic>
        <p:nvPicPr>
          <p:cNvPr id="9" name="Sisällön paikkamerkki 3">
            <a:extLst>
              <a:ext uri="{FF2B5EF4-FFF2-40B4-BE49-F238E27FC236}">
                <a16:creationId xmlns:a16="http://schemas.microsoft.com/office/drawing/2014/main" id="{A8683705-B8F3-468F-967C-2963D9C860EE}"/>
              </a:ext>
            </a:extLst>
          </p:cNvPr>
          <p:cNvPicPr>
            <a:picLocks noGrp="1" noChangeAspect="1"/>
          </p:cNvPicPr>
          <p:nvPr>
            <p:ph sz="half" idx="2"/>
          </p:nvPr>
        </p:nvPicPr>
        <p:blipFill>
          <a:blip r:embed="rId4"/>
          <a:stretch>
            <a:fillRect/>
          </a:stretch>
        </p:blipFill>
        <p:spPr>
          <a:xfrm>
            <a:off x="5280846" y="1541776"/>
            <a:ext cx="6846647" cy="3968057"/>
          </a:xfrm>
          <a:prstGeom prst="rect">
            <a:avLst/>
          </a:prstGeom>
          <a:ln w="38100">
            <a:solidFill>
              <a:schemeClr val="tx1"/>
            </a:solidFill>
          </a:ln>
        </p:spPr>
      </p:pic>
      <p:sp>
        <p:nvSpPr>
          <p:cNvPr id="5" name="Tekstiruutu 4">
            <a:extLst>
              <a:ext uri="{FF2B5EF4-FFF2-40B4-BE49-F238E27FC236}">
                <a16:creationId xmlns:a16="http://schemas.microsoft.com/office/drawing/2014/main" id="{C8F93F94-85A3-48EF-9C17-08DE9351B611}"/>
              </a:ext>
            </a:extLst>
          </p:cNvPr>
          <p:cNvSpPr txBox="1"/>
          <p:nvPr/>
        </p:nvSpPr>
        <p:spPr>
          <a:xfrm>
            <a:off x="64507" y="5787189"/>
            <a:ext cx="118898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 Ohjausryhmän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jäsenet yhteistyökunnista                                         </a:t>
            </a:r>
            <a:r>
              <a:rPr kumimoji="0" lang="fi-FI" sz="1800" b="1" i="0" u="none" strike="noStrike" kern="1200" cap="none" spc="0" normalizeH="0" baseline="0" noProof="0" dirty="0">
                <a:ln>
                  <a:noFill/>
                </a:ln>
                <a:solidFill>
                  <a:prstClr val="black"/>
                </a:solidFill>
                <a:effectLst/>
                <a:uLnTx/>
                <a:uFillTx/>
                <a:latin typeface="Calibri" panose="020F0502020204030204"/>
                <a:ea typeface="+mn-ea"/>
                <a:cs typeface="+mn-cs"/>
              </a:rPr>
              <a:t>-Työrukkasen </a:t>
            </a: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jäsenet inkluusiohankkeiden koordinaattorit +  						            OSAKE+ Valterin alueyhdyshenkilö</a:t>
            </a:r>
          </a:p>
        </p:txBody>
      </p:sp>
    </p:spTree>
    <p:extLst>
      <p:ext uri="{BB962C8B-B14F-4D97-AF65-F5344CB8AC3E}">
        <p14:creationId xmlns:p14="http://schemas.microsoft.com/office/powerpoint/2010/main" val="389404239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BAFA1-D124-4A8F-BCAA-5C816CB87A32}"/>
              </a:ext>
            </a:extLst>
          </p:cNvPr>
          <p:cNvSpPr>
            <a:spLocks noGrp="1"/>
          </p:cNvSpPr>
          <p:nvPr>
            <p:ph type="title"/>
          </p:nvPr>
        </p:nvSpPr>
        <p:spPr>
          <a:xfrm>
            <a:off x="357434" y="291632"/>
            <a:ext cx="10515600" cy="1325563"/>
          </a:xfrm>
        </p:spPr>
        <p:txBody>
          <a:bodyPr>
            <a:normAutofit/>
          </a:bodyPr>
          <a:lstStyle/>
          <a:p>
            <a:r>
              <a:rPr lang="fi-FI" sz="4000" dirty="0"/>
              <a:t>Varhaiskasvatuksen johtaminen on</a:t>
            </a:r>
            <a:br>
              <a:rPr lang="fi-FI" sz="4000" dirty="0"/>
            </a:br>
            <a:r>
              <a:rPr lang="fi-FI" sz="4000" dirty="0"/>
              <a:t>osallisuuden johtamista</a:t>
            </a:r>
          </a:p>
        </p:txBody>
      </p:sp>
      <p:sp>
        <p:nvSpPr>
          <p:cNvPr id="3" name="Sisällön paikkamerkki 2">
            <a:extLst>
              <a:ext uri="{FF2B5EF4-FFF2-40B4-BE49-F238E27FC236}">
                <a16:creationId xmlns:a16="http://schemas.microsoft.com/office/drawing/2014/main" id="{A1A4BEDF-8824-4C4F-AF46-3020B1796EC9}"/>
              </a:ext>
            </a:extLst>
          </p:cNvPr>
          <p:cNvSpPr>
            <a:spLocks noGrp="1"/>
          </p:cNvSpPr>
          <p:nvPr>
            <p:ph idx="1"/>
          </p:nvPr>
        </p:nvSpPr>
        <p:spPr>
          <a:xfrm>
            <a:off x="291445" y="1514539"/>
            <a:ext cx="11350657" cy="4876833"/>
          </a:xfrm>
        </p:spPr>
        <p:txBody>
          <a:bodyPr>
            <a:normAutofit/>
          </a:bodyPr>
          <a:lstStyle/>
          <a:p>
            <a:endParaRPr lang="fi-FI" sz="2600" dirty="0"/>
          </a:p>
          <a:p>
            <a:r>
              <a:rPr lang="fi-FI" sz="2600" dirty="0"/>
              <a:t>Päiväkodin johtaja:</a:t>
            </a:r>
            <a:r>
              <a:rPr lang="fi-FI" sz="2600" dirty="0">
                <a:solidFill>
                  <a:srgbClr val="444444"/>
                </a:solidFill>
              </a:rPr>
              <a:t> laki painottaa johtajan tehtävissä entistä enemmän päiväkodin varhaiskasvatukseen kuuluvan pedagogiikan ja työntekijöiden pedagogisen osaamisen johtamista ja suunnittelua. </a:t>
            </a:r>
          </a:p>
          <a:p>
            <a:r>
              <a:rPr lang="fi-FI" sz="2600" dirty="0">
                <a:solidFill>
                  <a:srgbClr val="333333"/>
                </a:solidFill>
              </a:rPr>
              <a:t>Lapsella on varhaiskasvatuslain mukaan oikeus kehityksen ja oppimisen tukeen. </a:t>
            </a:r>
            <a:r>
              <a:rPr lang="fi-FI" sz="2600" b="1" dirty="0">
                <a:solidFill>
                  <a:srgbClr val="333333"/>
                </a:solidFill>
              </a:rPr>
              <a:t>Varhaiskasvatusta kehitetään inkluusion periaatteiden mukaisesti</a:t>
            </a:r>
            <a:r>
              <a:rPr lang="fi-FI" sz="2600" dirty="0">
                <a:solidFill>
                  <a:srgbClr val="333333"/>
                </a:solidFill>
              </a:rPr>
              <a:t>, jolloin lähtökohtana tulee olla lapsen osallisuus ja yhteenkuuluvuus.</a:t>
            </a:r>
          </a:p>
          <a:p>
            <a:r>
              <a:rPr lang="fi-FI" sz="2600" b="1" dirty="0">
                <a:solidFill>
                  <a:srgbClr val="0F0F0F"/>
                </a:solidFill>
              </a:rPr>
              <a:t>Tuki muodostuu lapsen tarpeen mukaan yleisestä, tehostetusta tai erityisestä tuesta ja se muodostaa näin vahvemman jatkumon esi- ja perusopetukseen.</a:t>
            </a:r>
          </a:p>
          <a:p>
            <a:r>
              <a:rPr lang="fi-FI" sz="2600" b="1" dirty="0">
                <a:solidFill>
                  <a:srgbClr val="0F0F0F"/>
                </a:solidFill>
              </a:rPr>
              <a:t>Varhaiskasvatuksen tuen uudistus antaa suuntaa tuen jatkumolle ja kokonaisuudistukselle.</a:t>
            </a:r>
            <a:endParaRPr lang="fi-FI" sz="2600" dirty="0"/>
          </a:p>
        </p:txBody>
      </p:sp>
      <p:pic>
        <p:nvPicPr>
          <p:cNvPr id="4" name="Kuva 3">
            <a:extLst>
              <a:ext uri="{FF2B5EF4-FFF2-40B4-BE49-F238E27FC236}">
                <a16:creationId xmlns:a16="http://schemas.microsoft.com/office/drawing/2014/main" id="{AEB63718-F27E-48CB-B38C-9FC6C51E0182}"/>
              </a:ext>
            </a:extLst>
          </p:cNvPr>
          <p:cNvPicPr>
            <a:picLocks noChangeAspect="1"/>
          </p:cNvPicPr>
          <p:nvPr/>
        </p:nvPicPr>
        <p:blipFill>
          <a:blip r:embed="rId2"/>
          <a:stretch>
            <a:fillRect/>
          </a:stretch>
        </p:blipFill>
        <p:spPr>
          <a:xfrm>
            <a:off x="10382687" y="155641"/>
            <a:ext cx="1571625" cy="438150"/>
          </a:xfrm>
          <a:prstGeom prst="rect">
            <a:avLst/>
          </a:prstGeom>
        </p:spPr>
      </p:pic>
      <p:cxnSp>
        <p:nvCxnSpPr>
          <p:cNvPr id="5" name="Yhdistin: Kaareva 4">
            <a:extLst>
              <a:ext uri="{FF2B5EF4-FFF2-40B4-BE49-F238E27FC236}">
                <a16:creationId xmlns:a16="http://schemas.microsoft.com/office/drawing/2014/main" id="{9F39FAB6-3D76-4FB9-8309-64E282009D94}"/>
              </a:ext>
            </a:extLst>
          </p:cNvPr>
          <p:cNvCxnSpPr/>
          <p:nvPr/>
        </p:nvCxnSpPr>
        <p:spPr>
          <a:xfrm>
            <a:off x="3729873" y="5782787"/>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17150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0B0699-2483-4D47-A7C3-0043418E4EF8}"/>
              </a:ext>
            </a:extLst>
          </p:cNvPr>
          <p:cNvSpPr>
            <a:spLocks noGrp="1"/>
          </p:cNvSpPr>
          <p:nvPr>
            <p:ph type="title"/>
          </p:nvPr>
        </p:nvSpPr>
        <p:spPr>
          <a:xfrm>
            <a:off x="225457" y="567916"/>
            <a:ext cx="10515600" cy="1325563"/>
          </a:xfrm>
        </p:spPr>
        <p:txBody>
          <a:bodyPr>
            <a:normAutofit fontScale="90000"/>
          </a:bodyPr>
          <a:lstStyle/>
          <a:p>
            <a:r>
              <a:rPr lang="fi-FI" dirty="0"/>
              <a:t>Kehityksen jatkuvuus ja kehitysvaiheeseen vastaaminen varhaiskasvatuksen pedagogiikassa ja toiminnan rakenteissa</a:t>
            </a:r>
            <a:br>
              <a:rPr lang="fi-FI" dirty="0"/>
            </a:br>
            <a:endParaRPr lang="fi-FI" dirty="0"/>
          </a:p>
        </p:txBody>
      </p:sp>
      <p:sp>
        <p:nvSpPr>
          <p:cNvPr id="3" name="Sisällön paikkamerkki 2">
            <a:extLst>
              <a:ext uri="{FF2B5EF4-FFF2-40B4-BE49-F238E27FC236}">
                <a16:creationId xmlns:a16="http://schemas.microsoft.com/office/drawing/2014/main" id="{2A8E0C1D-1BD1-4D66-AFEB-F3C6349FF86E}"/>
              </a:ext>
            </a:extLst>
          </p:cNvPr>
          <p:cNvSpPr>
            <a:spLocks noGrp="1"/>
          </p:cNvSpPr>
          <p:nvPr>
            <p:ph idx="1"/>
          </p:nvPr>
        </p:nvSpPr>
        <p:spPr>
          <a:xfrm>
            <a:off x="291445" y="2212123"/>
            <a:ext cx="10515600" cy="4351338"/>
          </a:xfrm>
        </p:spPr>
        <p:txBody>
          <a:bodyPr>
            <a:normAutofit fontScale="92500" lnSpcReduction="20000"/>
          </a:bodyPr>
          <a:lstStyle/>
          <a:p>
            <a:pPr>
              <a:lnSpc>
                <a:spcPct val="107000"/>
              </a:lnSpc>
              <a:spcAft>
                <a:spcPts val="800"/>
              </a:spcAft>
            </a:pPr>
            <a:r>
              <a:rPr lang="fi-FI" b="1" dirty="0">
                <a:latin typeface="Calibri" panose="020F0502020204030204" pitchFamily="34" charset="0"/>
                <a:ea typeface="Calibri" panose="020F0502020204030204" pitchFamily="34" charset="0"/>
                <a:cs typeface="Times New Roman" panose="02020603050405020304" pitchFamily="18" charset="0"/>
              </a:rPr>
              <a:t>Kehityspsykologiassa</a:t>
            </a:r>
            <a:r>
              <a:rPr lang="fi-FI" dirty="0">
                <a:latin typeface="Calibri" panose="020F0502020204030204" pitchFamily="34" charset="0"/>
                <a:ea typeface="Calibri" panose="020F0502020204030204" pitchFamily="34" charset="0"/>
                <a:cs typeface="Times New Roman" panose="02020603050405020304" pitchFamily="18" charset="0"/>
              </a:rPr>
              <a:t> puhutaan usein elämänkaaresta, jolloin </a:t>
            </a:r>
            <a:r>
              <a:rPr lang="fi-FI" b="1" dirty="0">
                <a:latin typeface="Calibri" panose="020F0502020204030204" pitchFamily="34" charset="0"/>
                <a:ea typeface="Calibri" panose="020F0502020204030204" pitchFamily="34" charset="0"/>
                <a:cs typeface="Times New Roman" panose="02020603050405020304" pitchFamily="18" charset="0"/>
              </a:rPr>
              <a:t>painotetaan kehityksen jatkuvuutta ja ajanjaksojen yhteyttä toisiinsa</a:t>
            </a:r>
            <a:r>
              <a:rPr lang="fi-FI"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Kehitys jatkuu läpi elämän ja on joustavaa sekä dynaamista, jotkin kyvyt vähenevät, toiset lisääntyvät. Yksilön kehitys sisältää herkkyyskausia, jolloin taidon oppiminen on helppoa, ja kriittisiä kausia, joiden jälkeen oppiminen on vaikeampaa.</a:t>
            </a: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Jokaiseen ikävaiheeseen kuuluu kehitystehtäviä tai –haasteita. Jos tämä ei onnistu, voi edessä olla jonkinasteinen kriisi.</a:t>
            </a:r>
          </a:p>
          <a:p>
            <a:pPr>
              <a:lnSpc>
                <a:spcPct val="107000"/>
              </a:lnSpc>
              <a:spcAft>
                <a:spcPts val="800"/>
              </a:spcAft>
            </a:pPr>
            <a:r>
              <a:rPr lang="fi-FI" b="1" dirty="0">
                <a:latin typeface="Calibri" panose="020F0502020204030204" pitchFamily="34" charset="0"/>
                <a:ea typeface="Calibri" panose="020F0502020204030204" pitchFamily="34" charset="0"/>
                <a:cs typeface="Times New Roman" panose="02020603050405020304" pitchFamily="18" charset="0"/>
              </a:rPr>
              <a:t>Lapsituntemus, havainnointi, kasvatuskumppanuus, pedagogiikka, ryhmien muodostaminen, varhaiskasvatussuunnitelma.</a:t>
            </a:r>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cxnSp>
        <p:nvCxnSpPr>
          <p:cNvPr id="5" name="Yhdistin: Kaareva 4">
            <a:extLst>
              <a:ext uri="{FF2B5EF4-FFF2-40B4-BE49-F238E27FC236}">
                <a16:creationId xmlns:a16="http://schemas.microsoft.com/office/drawing/2014/main" id="{002F7386-1302-4866-B7BA-36036452423E}"/>
              </a:ext>
            </a:extLst>
          </p:cNvPr>
          <p:cNvCxnSpPr/>
          <p:nvPr/>
        </p:nvCxnSpPr>
        <p:spPr>
          <a:xfrm>
            <a:off x="8625526" y="2752627"/>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Yhdistin: Kaareva 6">
            <a:extLst>
              <a:ext uri="{FF2B5EF4-FFF2-40B4-BE49-F238E27FC236}">
                <a16:creationId xmlns:a16="http://schemas.microsoft.com/office/drawing/2014/main" id="{800EE4C8-53C8-4668-9406-22089D703EBB}"/>
              </a:ext>
            </a:extLst>
          </p:cNvPr>
          <p:cNvCxnSpPr/>
          <p:nvPr/>
        </p:nvCxnSpPr>
        <p:spPr>
          <a:xfrm>
            <a:off x="8363147" y="6143968"/>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C2830579-5370-497C-B3F0-A4AA715CAF9A}"/>
              </a:ext>
            </a:extLst>
          </p:cNvPr>
          <p:cNvPicPr>
            <a:picLocks noChangeAspect="1"/>
          </p:cNvPicPr>
          <p:nvPr/>
        </p:nvPicPr>
        <p:blipFill>
          <a:blip r:embed="rId2"/>
          <a:stretch>
            <a:fillRect/>
          </a:stretch>
        </p:blipFill>
        <p:spPr>
          <a:xfrm>
            <a:off x="10382687" y="155641"/>
            <a:ext cx="1571625" cy="438150"/>
          </a:xfrm>
          <a:prstGeom prst="rect">
            <a:avLst/>
          </a:prstGeom>
        </p:spPr>
      </p:pic>
    </p:spTree>
    <p:extLst>
      <p:ext uri="{BB962C8B-B14F-4D97-AF65-F5344CB8AC3E}">
        <p14:creationId xmlns:p14="http://schemas.microsoft.com/office/powerpoint/2010/main" val="5052035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A23FB5-E9FD-4501-9AA9-03DCC731B10D}"/>
              </a:ext>
            </a:extLst>
          </p:cNvPr>
          <p:cNvSpPr>
            <a:spLocks noGrp="1"/>
          </p:cNvSpPr>
          <p:nvPr>
            <p:ph type="title"/>
          </p:nvPr>
        </p:nvSpPr>
        <p:spPr>
          <a:xfrm>
            <a:off x="75415" y="0"/>
            <a:ext cx="10515600" cy="1079369"/>
          </a:xfrm>
        </p:spPr>
        <p:txBody>
          <a:bodyPr>
            <a:normAutofit fontScale="90000"/>
          </a:bodyPr>
          <a:lstStyle/>
          <a:p>
            <a:br>
              <a:rPr lang="fi-FI" dirty="0"/>
            </a:br>
            <a:r>
              <a:rPr lang="fi-FI" dirty="0"/>
              <a:t>Osallisuus ja kiinnittyminen </a:t>
            </a:r>
            <a:br>
              <a:rPr lang="fi-FI" dirty="0"/>
            </a:br>
            <a:r>
              <a:rPr lang="fi-FI" dirty="0"/>
              <a:t>-huomio varhaiseen tukeen ja varhaiskasvatukseen</a:t>
            </a:r>
          </a:p>
        </p:txBody>
      </p:sp>
      <p:sp>
        <p:nvSpPr>
          <p:cNvPr id="3" name="Sisällön paikkamerkki 2">
            <a:extLst>
              <a:ext uri="{FF2B5EF4-FFF2-40B4-BE49-F238E27FC236}">
                <a16:creationId xmlns:a16="http://schemas.microsoft.com/office/drawing/2014/main" id="{1A41A230-B0CD-4361-B339-262FF6C4ACC7}"/>
              </a:ext>
            </a:extLst>
          </p:cNvPr>
          <p:cNvSpPr>
            <a:spLocks noGrp="1"/>
          </p:cNvSpPr>
          <p:nvPr>
            <p:ph idx="1"/>
          </p:nvPr>
        </p:nvSpPr>
        <p:spPr>
          <a:xfrm>
            <a:off x="65988" y="1583703"/>
            <a:ext cx="11888324" cy="5118656"/>
          </a:xfrm>
        </p:spPr>
        <p:txBody>
          <a:bodyPr>
            <a:normAutofit/>
          </a:bodyPr>
          <a:lstStyle/>
          <a:p>
            <a:r>
              <a:rPr lang="fi-FI" sz="1900" b="1" dirty="0"/>
              <a:t>Kouluakäymättömyys on lisääntynyt kansallisesti.</a:t>
            </a:r>
          </a:p>
          <a:p>
            <a:r>
              <a:rPr lang="fi-FI" sz="1900" b="1" dirty="0"/>
              <a:t>SKY-hanke: </a:t>
            </a:r>
            <a:r>
              <a:rPr lang="fi-FI" sz="1900" dirty="0"/>
              <a:t>perusopetukseen sitouttavan kouluyhteisötyön mallin kehittäminen. Tavoitteena on ennaltaehkäistä ja vähentää poissaoloja sekä luoda myönteistä toimintakulttuuria kouluissa. Valtakunnallinen malli valmistellaan pilottihankkeiden ja kehittävän arvioinnin pohjalta. Kehittämisessä ovat mukana myös oppilaat ja heidän huoltajansa.</a:t>
            </a:r>
            <a:endParaRPr lang="fi-FI" sz="1900" dirty="0">
              <a:hlinkClick r:id="rId2"/>
            </a:endParaRPr>
          </a:p>
          <a:p>
            <a:endParaRPr lang="fi-FI" dirty="0">
              <a:hlinkClick r:id="rId2"/>
            </a:endParaRPr>
          </a:p>
          <a:p>
            <a:endParaRPr lang="fi-FI" dirty="0">
              <a:hlinkClick r:id="rId2"/>
            </a:endParaRPr>
          </a:p>
          <a:p>
            <a:endParaRPr lang="fi-FI" dirty="0">
              <a:hlinkClick r:id="rId2"/>
            </a:endParaRPr>
          </a:p>
          <a:p>
            <a:endParaRPr lang="fi-FI" dirty="0">
              <a:hlinkClick r:id="rId2"/>
            </a:endParaRPr>
          </a:p>
          <a:p>
            <a:pPr marL="0" indent="0">
              <a:buNone/>
            </a:pPr>
            <a:r>
              <a:rPr lang="fi-FI" dirty="0">
                <a:hlinkClick r:id="rId2"/>
              </a:rPr>
              <a:t> </a:t>
            </a:r>
          </a:p>
          <a:p>
            <a:pPr marL="0" indent="0">
              <a:buNone/>
            </a:pPr>
            <a:endParaRPr lang="fi-FI" sz="1800" dirty="0">
              <a:hlinkClick r:id="rId2"/>
            </a:endParaRPr>
          </a:p>
          <a:p>
            <a:pPr marL="0" indent="0" algn="r">
              <a:buNone/>
            </a:pPr>
            <a:r>
              <a:rPr lang="fi-FI" sz="1800" dirty="0">
                <a:hlinkClick r:id="rId2"/>
              </a:rPr>
              <a:t>https://bulletin.nmi.fi/wp-content/uploads/2017/08/virtanen.pdf</a:t>
            </a:r>
            <a:endParaRPr lang="fi-FI" sz="1800" dirty="0"/>
          </a:p>
          <a:p>
            <a:pPr marL="0" indent="0" algn="r">
              <a:buNone/>
            </a:pPr>
            <a:r>
              <a:rPr lang="fi-FI" sz="1800" dirty="0">
                <a:hlinkClick r:id="rId3"/>
              </a:rPr>
              <a:t>Sitouttava kouluyhteisötyö (SKY) : Kansallisen toimintamallin kehittäminen perusopetukseen 2021–2023 (valtioneuvosto.fi)</a:t>
            </a:r>
            <a:r>
              <a:rPr lang="fi-FI" sz="1800" dirty="0"/>
              <a:t> </a:t>
            </a:r>
          </a:p>
        </p:txBody>
      </p:sp>
      <p:sp>
        <p:nvSpPr>
          <p:cNvPr id="6" name="Suorakulmio 5">
            <a:extLst>
              <a:ext uri="{FF2B5EF4-FFF2-40B4-BE49-F238E27FC236}">
                <a16:creationId xmlns:a16="http://schemas.microsoft.com/office/drawing/2014/main" id="{D8367976-AB8B-4BF2-8C12-E4DE6D92F827}"/>
              </a:ext>
            </a:extLst>
          </p:cNvPr>
          <p:cNvSpPr/>
          <p:nvPr/>
        </p:nvSpPr>
        <p:spPr>
          <a:xfrm>
            <a:off x="65988" y="2752627"/>
            <a:ext cx="11588684" cy="3554819"/>
          </a:xfrm>
          <a:prstGeom prst="rect">
            <a:avLst/>
          </a:prstGeom>
        </p:spPr>
        <p:txBody>
          <a:bodyPr wrap="square">
            <a:spAutoFit/>
          </a:bodyPr>
          <a:lstStyle/>
          <a:p>
            <a:endParaRPr lang="fi-FI" dirty="0"/>
          </a:p>
          <a:p>
            <a:pPr marL="285750" indent="-285750">
              <a:buFont typeface="Arial" panose="020B0604020202020204" pitchFamily="34" charset="0"/>
              <a:buChar char="•"/>
            </a:pPr>
            <a:r>
              <a:rPr lang="fi-FI" sz="1900" dirty="0"/>
              <a:t>Oppilaan kouluun </a:t>
            </a:r>
            <a:r>
              <a:rPr lang="fi-FI" sz="1900" b="1" dirty="0"/>
              <a:t>kiinnittymisen käsitteellä</a:t>
            </a:r>
            <a:r>
              <a:rPr lang="fi-FI" sz="1900" dirty="0"/>
              <a:t> (eli student tai school engagement) viitataan </a:t>
            </a:r>
            <a:r>
              <a:rPr lang="fi-FI" sz="1900" b="1" dirty="0"/>
              <a:t>oppilaan ja hänen kouluympäristönsä väliseen vuorovaikutussuhteeseen</a:t>
            </a:r>
            <a:r>
              <a:rPr lang="fi-FI" sz="1900" dirty="0"/>
              <a:t>. Se suuntaa kasvattajan huomion oppilaan piirteistä – jotka ovat suhteellisen pysyviä – kouluympäristöön ja </a:t>
            </a:r>
            <a:r>
              <a:rPr lang="fi-FI" sz="1900" b="1" dirty="0"/>
              <a:t>kouluympäristön muokkaamiseen sellaiseksi, että se voi edistää oppilaan kiinnittymistä kouluun. </a:t>
            </a:r>
          </a:p>
          <a:p>
            <a:pPr marL="285750" indent="-285750">
              <a:buFont typeface="Arial" panose="020B0604020202020204" pitchFamily="34" charset="0"/>
              <a:buChar char="•"/>
            </a:pPr>
            <a:r>
              <a:rPr lang="fi-FI" sz="1900" b="1" dirty="0"/>
              <a:t>Kiinnittymisen jatkuva vahvistaminen koskee kaikkia lapsia</a:t>
            </a:r>
            <a:r>
              <a:rPr lang="fi-FI" sz="1900" dirty="0"/>
              <a:t>. Pitävä perustus on ensimmäisellä tasolla toteutuvaa, oppilaiden osallistumista tukevaa laadukasta päivittäistä toimintaa. </a:t>
            </a:r>
          </a:p>
          <a:p>
            <a:pPr marL="285750" indent="-285750">
              <a:buFont typeface="Arial" panose="020B0604020202020204" pitchFamily="34" charset="0"/>
              <a:buChar char="•"/>
            </a:pPr>
            <a:r>
              <a:rPr lang="fi-FI" sz="1900" b="1" dirty="0"/>
              <a:t>Alttiutta poissaoloihin voivat lisätä muutokset oppimisympäristössä, koulupolun nivelvaiheet </a:t>
            </a:r>
            <a:r>
              <a:rPr lang="fi-FI" sz="1900" dirty="0"/>
              <a:t>tai terveyteen ja ystävyyssuhteisiin liittyvät huolet. </a:t>
            </a:r>
            <a:r>
              <a:rPr lang="fi-FI" sz="1900" b="1" u="sng" dirty="0"/>
              <a:t>Poissaolojen syiden selvittäminen yhteistyössä kotien kanssa onkin tärkeää heti huolen herättyä. </a:t>
            </a:r>
          </a:p>
          <a:p>
            <a:pPr marL="285750" indent="-285750">
              <a:buFont typeface="Arial" panose="020B0604020202020204" pitchFamily="34" charset="0"/>
              <a:buChar char="•"/>
            </a:pPr>
            <a:endParaRPr lang="fi-FI" dirty="0"/>
          </a:p>
          <a:p>
            <a:endParaRPr lang="fi-FI" dirty="0"/>
          </a:p>
        </p:txBody>
      </p:sp>
      <p:cxnSp>
        <p:nvCxnSpPr>
          <p:cNvPr id="7" name="Yhdistin: Kaareva 6">
            <a:extLst>
              <a:ext uri="{FF2B5EF4-FFF2-40B4-BE49-F238E27FC236}">
                <a16:creationId xmlns:a16="http://schemas.microsoft.com/office/drawing/2014/main" id="{A817A198-2985-4654-A0F2-F4DF9543380C}"/>
              </a:ext>
            </a:extLst>
          </p:cNvPr>
          <p:cNvCxnSpPr/>
          <p:nvPr/>
        </p:nvCxnSpPr>
        <p:spPr>
          <a:xfrm>
            <a:off x="2724346" y="5486400"/>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FAECEB74-FCCC-4B15-81C1-CE6AF121BFA7}"/>
              </a:ext>
            </a:extLst>
          </p:cNvPr>
          <p:cNvPicPr>
            <a:picLocks noChangeAspect="1"/>
          </p:cNvPicPr>
          <p:nvPr/>
        </p:nvPicPr>
        <p:blipFill>
          <a:blip r:embed="rId4"/>
          <a:stretch>
            <a:fillRect/>
          </a:stretch>
        </p:blipFill>
        <p:spPr>
          <a:xfrm>
            <a:off x="10382687" y="155641"/>
            <a:ext cx="1571625" cy="438150"/>
          </a:xfrm>
          <a:prstGeom prst="rect">
            <a:avLst/>
          </a:prstGeom>
        </p:spPr>
      </p:pic>
    </p:spTree>
    <p:extLst>
      <p:ext uri="{BB962C8B-B14F-4D97-AF65-F5344CB8AC3E}">
        <p14:creationId xmlns:p14="http://schemas.microsoft.com/office/powerpoint/2010/main" val="276712269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930A5E-3276-4946-9B3F-47FFF375A2D7}"/>
              </a:ext>
            </a:extLst>
          </p:cNvPr>
          <p:cNvSpPr>
            <a:spLocks noGrp="1"/>
          </p:cNvSpPr>
          <p:nvPr>
            <p:ph type="title"/>
          </p:nvPr>
        </p:nvSpPr>
        <p:spPr>
          <a:xfrm>
            <a:off x="141402" y="-146115"/>
            <a:ext cx="10515600" cy="1325563"/>
          </a:xfrm>
        </p:spPr>
        <p:txBody>
          <a:bodyPr>
            <a:normAutofit/>
          </a:bodyPr>
          <a:lstStyle/>
          <a:p>
            <a:r>
              <a:rPr lang="fi-FI" sz="4000" dirty="0"/>
              <a:t>Lapsen relienssin kehittyminen</a:t>
            </a:r>
          </a:p>
        </p:txBody>
      </p:sp>
      <p:sp>
        <p:nvSpPr>
          <p:cNvPr id="3" name="Sisällön paikkamerkki 2">
            <a:extLst>
              <a:ext uri="{FF2B5EF4-FFF2-40B4-BE49-F238E27FC236}">
                <a16:creationId xmlns:a16="http://schemas.microsoft.com/office/drawing/2014/main" id="{7331E7CF-DA1F-4B96-BABA-DFEC0DDFB89A}"/>
              </a:ext>
            </a:extLst>
          </p:cNvPr>
          <p:cNvSpPr>
            <a:spLocks noGrp="1"/>
          </p:cNvSpPr>
          <p:nvPr>
            <p:ph idx="1"/>
          </p:nvPr>
        </p:nvSpPr>
        <p:spPr>
          <a:xfrm>
            <a:off x="65988" y="1065229"/>
            <a:ext cx="11849492" cy="5599522"/>
          </a:xfrm>
        </p:spPr>
        <p:txBody>
          <a:bodyPr>
            <a:normAutofit/>
          </a:bodyPr>
          <a:lstStyle/>
          <a:p>
            <a:r>
              <a:rPr lang="fi-FI" sz="1800" dirty="0">
                <a:solidFill>
                  <a:srgbClr val="333333"/>
                </a:solidFill>
              </a:rPr>
              <a:t>Tutkimustulokset osoittavat, että tullakseen aktiivisiksi oman opiskelunsa toimijoiksi oppilaan kiinnittymistä on tietoisesti tuettava. Tässä keskeisessä roolissa on sellaisen </a:t>
            </a:r>
            <a:r>
              <a:rPr lang="fi-FI" sz="1800" b="1" dirty="0">
                <a:solidFill>
                  <a:srgbClr val="333333"/>
                </a:solidFill>
              </a:rPr>
              <a:t>vuorovaikutuksen tukeminen oppilaiden ja heidän oppimisympäristöjensä – sekä vertaisten että oppilaiden ja opettajien – välillä, joka tukee oppilaan mielekkäitä osallisuuden ja yhteisöön kuulumisen kokemuksia.</a:t>
            </a:r>
          </a:p>
          <a:p>
            <a:r>
              <a:rPr lang="fi-FI" sz="1800" b="1" dirty="0"/>
              <a:t>RELIENSSI</a:t>
            </a:r>
            <a:r>
              <a:rPr lang="fi-FI" sz="1800" dirty="0"/>
              <a:t>: </a:t>
            </a:r>
            <a:r>
              <a:rPr lang="fi-FI" sz="1800" b="1" dirty="0"/>
              <a:t>joustavuus, pärjäävyys, lannistamattomuus, selviytymis-, muutos- ja palautumiskykyisyys, sisu, sitkeys, sinnikkyys, murtumisen vastustuskyky sekä kriisikestävyys</a:t>
            </a:r>
            <a:r>
              <a:rPr lang="fi-FI" sz="1800" dirty="0"/>
              <a:t>. (Poijula, 2018, 16.) </a:t>
            </a:r>
          </a:p>
          <a:p>
            <a:r>
              <a:rPr lang="fi-FI" sz="1800" dirty="0"/>
              <a:t>Muita avainsanoja resilienssin määrittelemisessä ja mittaamisessa ovat: </a:t>
            </a:r>
            <a:r>
              <a:rPr lang="fi-FI" sz="1800" b="1" dirty="0"/>
              <a:t>kyky säilyttää vakaus, sopeutuminen, toipuminen ja kehittyminen</a:t>
            </a:r>
            <a:r>
              <a:rPr lang="fi-FI" sz="1800" dirty="0"/>
              <a:t> (Hedrenius &amp; Johansson, 2013, 156). Resilienssiä voidaan käsitteenä kuvata monella erilaisella tavalla, mutta yhtenäistä kuvauksissa on se, että </a:t>
            </a:r>
            <a:r>
              <a:rPr lang="fi-FI" sz="1800" b="1" dirty="0"/>
              <a:t>resilientti yksilö reagoi positiivisesti epäonnistumiseen tai vastoinkäymiseen</a:t>
            </a:r>
            <a:r>
              <a:rPr lang="fi-FI" sz="1800" dirty="0"/>
              <a:t>.</a:t>
            </a:r>
          </a:p>
          <a:p>
            <a:r>
              <a:rPr lang="fi-FI" sz="1800" dirty="0">
                <a:solidFill>
                  <a:srgbClr val="333333"/>
                </a:solidFill>
                <a:latin typeface="NunitoSans"/>
              </a:rPr>
              <a:t>Lapsen resilienssiä kehitetään monin eri tavoin varhaiskasvatuksen toimintaympäristössä. Päiväkodissa lapset saavat sosiaalista tukea, harjoittelevat elämänhallintataitoja sekä opettelevat olemaan kognitiivisesti joustavia ja optimistisia. </a:t>
            </a:r>
          </a:p>
          <a:p>
            <a:r>
              <a:rPr lang="fi-FI" sz="1800" b="1" dirty="0">
                <a:solidFill>
                  <a:srgbClr val="333333"/>
                </a:solidFill>
                <a:latin typeface="NunitoSans"/>
              </a:rPr>
              <a:t>Resilienssin kehittämisen tärkeä palanen on työntekijä ja hänen vuorovaikutustyylinsä. Lämpimän ja johdonmukaisen vuorovaikutustyylin kautta lapsen resilienssin kehittäminen on mahdollista. </a:t>
            </a:r>
          </a:p>
          <a:p>
            <a:r>
              <a:rPr lang="fi-FI" sz="1800" b="1" dirty="0">
                <a:solidFill>
                  <a:srgbClr val="333333"/>
                </a:solidFill>
                <a:latin typeface="NunitoSans"/>
              </a:rPr>
              <a:t>Haasteellista resilienssin kehittämisestä tekee ahtaat toimitilat ja suuret lapsimäärät</a:t>
            </a:r>
            <a:r>
              <a:rPr lang="fi-FI" sz="1800" dirty="0">
                <a:solidFill>
                  <a:srgbClr val="333333"/>
                </a:solidFill>
                <a:latin typeface="NunitoSans"/>
              </a:rPr>
              <a:t>. </a:t>
            </a:r>
          </a:p>
          <a:p>
            <a:pPr marL="0" indent="0">
              <a:buNone/>
            </a:pPr>
            <a:endParaRPr lang="fi-FI" sz="1800" dirty="0">
              <a:hlinkClick r:id="rId2"/>
            </a:endParaRPr>
          </a:p>
          <a:p>
            <a:pPr marL="0" indent="0">
              <a:buNone/>
            </a:pPr>
            <a:r>
              <a:rPr lang="fi-FI" sz="1800" dirty="0">
                <a:hlinkClick r:id="rId2"/>
              </a:rPr>
              <a:t>Lapsen resilienssin kehittäminen varhaiskasvatuksen toimintaympäristössä (theseus.fi)</a:t>
            </a:r>
            <a:endParaRPr lang="fi-FI" sz="1800" dirty="0"/>
          </a:p>
          <a:p>
            <a:pPr marL="0" lvl="0" indent="0">
              <a:buNone/>
            </a:pPr>
            <a:r>
              <a:rPr lang="fi-FI" sz="1800" dirty="0">
                <a:solidFill>
                  <a:srgbClr val="333333"/>
                </a:solidFill>
              </a:rPr>
              <a:t>Ulmanen, Sanna (2017) Miten kiinnittyä kouluun? Oppilaiden näkökulma koulutyöhön kiinnittymisen haasteisiin </a:t>
            </a:r>
            <a:r>
              <a:rPr lang="fi-FI" sz="1800" dirty="0">
                <a:solidFill>
                  <a:prstClr val="black"/>
                </a:solidFill>
                <a:hlinkClick r:id="rId3">
                  <a:extLst>
                    <a:ext uri="{A12FA001-AC4F-418D-AE19-62706E023703}">
                      <ahyp:hlinkClr xmlns:ahyp="http://schemas.microsoft.com/office/drawing/2018/hyperlinkcolor" val="tx"/>
                    </a:ext>
                  </a:extLst>
                </a:hlinkClick>
              </a:rPr>
              <a:t>Miten kiinnittyä kouluun? Oppilaiden näkökulma koulutyöhön kiinnittymisen haasteisiin - Trepo (tuni.fi)</a:t>
            </a:r>
            <a:endParaRPr lang="fi-FI" sz="1800" dirty="0">
              <a:solidFill>
                <a:prstClr val="black"/>
              </a:solidFill>
            </a:endParaRPr>
          </a:p>
          <a:p>
            <a:pPr marL="0" indent="0">
              <a:buNone/>
            </a:pPr>
            <a:endParaRPr lang="fi-FI" sz="1800" dirty="0"/>
          </a:p>
        </p:txBody>
      </p:sp>
      <p:cxnSp>
        <p:nvCxnSpPr>
          <p:cNvPr id="4" name="Yhdistin: Kaareva 3">
            <a:extLst>
              <a:ext uri="{FF2B5EF4-FFF2-40B4-BE49-F238E27FC236}">
                <a16:creationId xmlns:a16="http://schemas.microsoft.com/office/drawing/2014/main" id="{BF4476AD-F264-44DA-87A5-52973222ED69}"/>
              </a:ext>
            </a:extLst>
          </p:cNvPr>
          <p:cNvCxnSpPr/>
          <p:nvPr/>
        </p:nvCxnSpPr>
        <p:spPr>
          <a:xfrm>
            <a:off x="8012784" y="4725347"/>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8640D6D5-9850-470E-AA1C-AD4A331D5F1D}"/>
              </a:ext>
            </a:extLst>
          </p:cNvPr>
          <p:cNvPicPr>
            <a:picLocks noChangeAspect="1"/>
          </p:cNvPicPr>
          <p:nvPr/>
        </p:nvPicPr>
        <p:blipFill>
          <a:blip r:embed="rId4"/>
          <a:stretch>
            <a:fillRect/>
          </a:stretch>
        </p:blipFill>
        <p:spPr>
          <a:xfrm>
            <a:off x="10382687" y="155641"/>
            <a:ext cx="1571625" cy="438150"/>
          </a:xfrm>
          <a:prstGeom prst="rect">
            <a:avLst/>
          </a:prstGeom>
        </p:spPr>
      </p:pic>
    </p:spTree>
    <p:extLst>
      <p:ext uri="{BB962C8B-B14F-4D97-AF65-F5344CB8AC3E}">
        <p14:creationId xmlns:p14="http://schemas.microsoft.com/office/powerpoint/2010/main" val="23588865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CB7107-80EE-4F47-8919-94DDD2864885}"/>
              </a:ext>
            </a:extLst>
          </p:cNvPr>
          <p:cNvSpPr>
            <a:spLocks noGrp="1"/>
          </p:cNvSpPr>
          <p:nvPr>
            <p:ph type="title"/>
          </p:nvPr>
        </p:nvSpPr>
        <p:spPr>
          <a:xfrm>
            <a:off x="188536" y="101175"/>
            <a:ext cx="10515600" cy="1325563"/>
          </a:xfrm>
        </p:spPr>
        <p:txBody>
          <a:bodyPr>
            <a:normAutofit/>
          </a:bodyPr>
          <a:lstStyle/>
          <a:p>
            <a:r>
              <a:rPr lang="fi-FI" sz="4000" dirty="0"/>
              <a:t>Välittävä aikuinen, struktuuri, osallisuus</a:t>
            </a:r>
          </a:p>
        </p:txBody>
      </p:sp>
      <p:sp>
        <p:nvSpPr>
          <p:cNvPr id="3" name="Sisällön paikkamerkki 2">
            <a:extLst>
              <a:ext uri="{FF2B5EF4-FFF2-40B4-BE49-F238E27FC236}">
                <a16:creationId xmlns:a16="http://schemas.microsoft.com/office/drawing/2014/main" id="{E03B69C6-9BE5-4943-A52A-94E47547EE4B}"/>
              </a:ext>
            </a:extLst>
          </p:cNvPr>
          <p:cNvSpPr>
            <a:spLocks noGrp="1"/>
          </p:cNvSpPr>
          <p:nvPr>
            <p:ph idx="1"/>
          </p:nvPr>
        </p:nvSpPr>
        <p:spPr>
          <a:xfrm>
            <a:off x="102351" y="1225485"/>
            <a:ext cx="11851961" cy="5531340"/>
          </a:xfrm>
        </p:spPr>
        <p:txBody>
          <a:bodyPr>
            <a:normAutofit/>
          </a:bodyPr>
          <a:lstStyle/>
          <a:p>
            <a:r>
              <a:rPr lang="fi-FI" sz="1900" dirty="0"/>
              <a:t>Opettajilla on huomattava vaikutus oppilaiden kouluun kiinnittymiseen. Klemin ja Connellin (2004) tutkimus osoittaa, että </a:t>
            </a:r>
            <a:r>
              <a:rPr lang="fi-FI" sz="1900" b="1" dirty="0"/>
              <a:t>välittävän opettajan luoma hyvin organisoitu ja tavoitteellinen oppimisympäristö tukee oppilaiden kouluun kiinnittymistä.</a:t>
            </a:r>
            <a:r>
              <a:rPr lang="fi-FI" sz="1900" dirty="0"/>
              <a:t> jäsennyksen kanssa, jossa </a:t>
            </a:r>
            <a:r>
              <a:rPr lang="fi-FI" sz="1900" b="1" dirty="0"/>
              <a:t>hyvä kouluympäristö rakentuu struktuurista, autonomian tuesta ja osallisuudesta</a:t>
            </a:r>
            <a:r>
              <a:rPr lang="fi-FI" sz="1900" dirty="0"/>
              <a:t>. </a:t>
            </a:r>
            <a:r>
              <a:rPr lang="fi-FI" sz="1900" dirty="0">
                <a:solidFill>
                  <a:prstClr val="black"/>
                </a:solidFill>
              </a:rPr>
              <a:t>(Connellin 1990; Fredricks 2004) </a:t>
            </a:r>
          </a:p>
          <a:p>
            <a:pPr lvl="0"/>
            <a:r>
              <a:rPr lang="fi-FI" sz="1900" b="1" dirty="0">
                <a:solidFill>
                  <a:prstClr val="black"/>
                </a:solidFill>
              </a:rPr>
              <a:t>Tunneperäisessä kiinnittymisessä oppilas-opettaja -suhteet, vertaissuhteet sekä perheen tarjoama tuki ovat keskeisiä tekijöitä oppilaan iästä riippumatta</a:t>
            </a:r>
            <a:r>
              <a:rPr lang="fi-FI" sz="1900" dirty="0">
                <a:solidFill>
                  <a:prstClr val="black"/>
                </a:solidFill>
              </a:rPr>
              <a:t>, </a:t>
            </a:r>
          </a:p>
          <a:p>
            <a:pPr marL="0" lvl="0" indent="0">
              <a:buNone/>
            </a:pPr>
            <a:r>
              <a:rPr lang="fi-FI" sz="1900" dirty="0">
                <a:solidFill>
                  <a:prstClr val="black"/>
                </a:solidFill>
              </a:rPr>
              <a:t>sillä ne suojaavat heikolta kiinnittymiseltä sekä myöhemmin koulu-uupumukselta ja heijastuvat positiivisesti myös toiminnalliseen kiinnittymiseen (Hosan &amp; Hoglund 2017; Kiiskilä ym. 2015; Sabol ym. 2018; Virtanen 2016; Wang &amp; Eccles 2012)</a:t>
            </a:r>
          </a:p>
          <a:p>
            <a:endParaRPr lang="fi-FI" sz="1900" dirty="0">
              <a:solidFill>
                <a:prstClr val="black"/>
              </a:solidFill>
            </a:endParaRPr>
          </a:p>
          <a:p>
            <a:r>
              <a:rPr lang="fi-FI" sz="1900" dirty="0"/>
              <a:t>Luokan/ </a:t>
            </a:r>
            <a:r>
              <a:rPr lang="fi-FI" sz="1900" b="1" dirty="0"/>
              <a:t>ryhmän</a:t>
            </a:r>
            <a:r>
              <a:rPr lang="fi-FI" sz="1900" dirty="0"/>
              <a:t> </a:t>
            </a:r>
            <a:r>
              <a:rPr lang="fi-FI" sz="1900" b="1" dirty="0"/>
              <a:t>sosiaalinen ilmapiiri </a:t>
            </a:r>
          </a:p>
          <a:p>
            <a:pPr marL="0" indent="0">
              <a:buNone/>
            </a:pPr>
            <a:r>
              <a:rPr lang="fi-FI" sz="1900" dirty="0"/>
              <a:t>on yhteydessä oppilaiden kouluun kiinnittymiseen ja motivaatioon </a:t>
            </a:r>
          </a:p>
          <a:p>
            <a:pPr marL="0" indent="0">
              <a:buNone/>
            </a:pPr>
            <a:r>
              <a:rPr lang="fi-FI" sz="1900" dirty="0"/>
              <a:t>(Ryan &amp; Patrick 2001). </a:t>
            </a:r>
          </a:p>
          <a:p>
            <a:pPr marL="0" indent="0">
              <a:buNone/>
            </a:pPr>
            <a:endParaRPr lang="fi-FI" sz="1900" dirty="0"/>
          </a:p>
          <a:p>
            <a:r>
              <a:rPr lang="fi-FI" sz="1900" dirty="0"/>
              <a:t>Yhteys luokan sekä koko koulun ilmapiirin ja oppilaiden kiinnittymisen välillä. </a:t>
            </a:r>
            <a:r>
              <a:rPr lang="fi-FI" sz="1900" dirty="0">
                <a:solidFill>
                  <a:prstClr val="black"/>
                </a:solidFill>
              </a:rPr>
              <a:t>Fullarton 2002) </a:t>
            </a:r>
            <a:endParaRPr lang="fi-FI" sz="1900" dirty="0"/>
          </a:p>
          <a:p>
            <a:pPr marL="0" indent="0">
              <a:buNone/>
            </a:pPr>
            <a:r>
              <a:rPr lang="fi-FI" sz="1900" dirty="0">
                <a:hlinkClick r:id="rId2"/>
              </a:rPr>
              <a:t>URN:NBN:fi:jyu-201803011629.pdf</a:t>
            </a:r>
            <a:endParaRPr lang="fi-FI" sz="1900" dirty="0"/>
          </a:p>
          <a:p>
            <a:pPr marL="0" indent="0">
              <a:buNone/>
            </a:pPr>
            <a:endParaRPr lang="fi-FI" sz="1800" dirty="0"/>
          </a:p>
          <a:p>
            <a:endParaRPr lang="fi-FI" dirty="0"/>
          </a:p>
        </p:txBody>
      </p:sp>
      <p:pic>
        <p:nvPicPr>
          <p:cNvPr id="4" name="Picture 2" descr="tyttö.jpg">
            <a:extLst>
              <a:ext uri="{FF2B5EF4-FFF2-40B4-BE49-F238E27FC236}">
                <a16:creationId xmlns:a16="http://schemas.microsoft.com/office/drawing/2014/main" id="{7FBD6BC5-04E3-4013-9F64-6AB07902D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1901" y="3668752"/>
            <a:ext cx="2239846" cy="29878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Yhdistin: Kaareva 4">
            <a:extLst>
              <a:ext uri="{FF2B5EF4-FFF2-40B4-BE49-F238E27FC236}">
                <a16:creationId xmlns:a16="http://schemas.microsoft.com/office/drawing/2014/main" id="{DB8CB67B-7672-4996-814C-80C7086627E0}"/>
              </a:ext>
            </a:extLst>
          </p:cNvPr>
          <p:cNvCxnSpPr/>
          <p:nvPr/>
        </p:nvCxnSpPr>
        <p:spPr>
          <a:xfrm>
            <a:off x="8347662" y="788399"/>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Yhdistin: Kaareva 5">
            <a:extLst>
              <a:ext uri="{FF2B5EF4-FFF2-40B4-BE49-F238E27FC236}">
                <a16:creationId xmlns:a16="http://schemas.microsoft.com/office/drawing/2014/main" id="{72F25E9D-5027-4817-90CC-BCB8E1BAEBC8}"/>
              </a:ext>
            </a:extLst>
          </p:cNvPr>
          <p:cNvCxnSpPr/>
          <p:nvPr/>
        </p:nvCxnSpPr>
        <p:spPr>
          <a:xfrm>
            <a:off x="4927862" y="2777291"/>
            <a:ext cx="1036948" cy="292231"/>
          </a:xfrm>
          <a:prstGeom prst="curvedConnector3">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Kuva 7">
            <a:extLst>
              <a:ext uri="{FF2B5EF4-FFF2-40B4-BE49-F238E27FC236}">
                <a16:creationId xmlns:a16="http://schemas.microsoft.com/office/drawing/2014/main" id="{42534FA7-E3BE-48BF-BDF1-840B4A5FAC29}"/>
              </a:ext>
            </a:extLst>
          </p:cNvPr>
          <p:cNvPicPr>
            <a:picLocks noChangeAspect="1"/>
          </p:cNvPicPr>
          <p:nvPr/>
        </p:nvPicPr>
        <p:blipFill>
          <a:blip r:embed="rId4"/>
          <a:stretch>
            <a:fillRect/>
          </a:stretch>
        </p:blipFill>
        <p:spPr>
          <a:xfrm>
            <a:off x="10382687" y="155641"/>
            <a:ext cx="1571625" cy="438150"/>
          </a:xfrm>
          <a:prstGeom prst="rect">
            <a:avLst/>
          </a:prstGeom>
        </p:spPr>
      </p:pic>
    </p:spTree>
    <p:extLst>
      <p:ext uri="{BB962C8B-B14F-4D97-AF65-F5344CB8AC3E}">
        <p14:creationId xmlns:p14="http://schemas.microsoft.com/office/powerpoint/2010/main" val="386995390"/>
      </p:ext>
    </p:extLst>
  </p:cSld>
  <p:clrMapOvr>
    <a:masterClrMapping/>
  </p:clrMapOvr>
  <p:transition spd="slow">
    <p:push dir="u"/>
  </p:transition>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0F163FC393F752438C91A2EDBD4160F4" ma:contentTypeVersion="14" ma:contentTypeDescription="Luo uusi asiakirja." ma:contentTypeScope="" ma:versionID="4b12a2845faf4951bb6fe98e23c6b1ba">
  <xsd:schema xmlns:xsd="http://www.w3.org/2001/XMLSchema" xmlns:xs="http://www.w3.org/2001/XMLSchema" xmlns:p="http://schemas.microsoft.com/office/2006/metadata/properties" xmlns:ns1="http://schemas.microsoft.com/sharepoint/v3" xmlns:ns3="2966eb58-2db1-4cd0-9544-5651b5737087" xmlns:ns4="3bcef925-d886-41c1-a91f-4f1a6877d63f" targetNamespace="http://schemas.microsoft.com/office/2006/metadata/properties" ma:root="true" ma:fieldsID="413b9c16efd907c5941f327f6daa5417" ns1:_="" ns3:_="" ns4:_="">
    <xsd:import namespace="http://schemas.microsoft.com/sharepoint/v3"/>
    <xsd:import namespace="2966eb58-2db1-4cd0-9544-5651b5737087"/>
    <xsd:import namespace="3bcef925-d886-41c1-a91f-4f1a6877d63f"/>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Yhtenäisen yhteensopivuuskäytännön ominaisuudet" ma:hidden="true" ma:internalName="_ip_UnifiedCompliancePolicyProperties">
      <xsd:simpleType>
        <xsd:restriction base="dms:Note"/>
      </xsd:simpleType>
    </xsd:element>
    <xsd:element name="_ip_UnifiedCompliancePolicyUIAction" ma:index="9"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6eb58-2db1-4cd0-9544-5651b57370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cef925-d886-41c1-a91f-4f1a6877d63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SharingHintHash" ma:index="14"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2966eb58-2db1-4cd0-9544-5651b5737087"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114EA21-D275-47A0-82B6-6694616663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66eb58-2db1-4cd0-9544-5651b5737087"/>
    <ds:schemaRef ds:uri="3bcef925-d886-41c1-a91f-4f1a6877d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F5EDE8-DDDB-4FD6-BE6C-034A9473FE27}">
  <ds:schemaRefs>
    <ds:schemaRef ds:uri="http://schemas.microsoft.com/sharepoint/v3/contenttype/forms"/>
  </ds:schemaRefs>
</ds:datastoreItem>
</file>

<file path=customXml/itemProps3.xml><?xml version="1.0" encoding="utf-8"?>
<ds:datastoreItem xmlns:ds="http://schemas.openxmlformats.org/officeDocument/2006/customXml" ds:itemID="{2D65DC74-B97B-4CE6-B99A-2B9570087C98}">
  <ds:schemaRefs>
    <ds:schemaRef ds:uri="http://purl.org/dc/elements/1.1/"/>
    <ds:schemaRef ds:uri="http://schemas.microsoft.com/office/2006/metadata/properties"/>
    <ds:schemaRef ds:uri="2966eb58-2db1-4cd0-9544-5651b5737087"/>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bcef925-d886-41c1-a91f-4f1a6877d6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Laajakuva</PresentationFormat>
  <Paragraphs>106</Paragraphs>
  <Slides>13</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13</vt:i4>
      </vt:variant>
    </vt:vector>
  </HeadingPairs>
  <TitlesOfParts>
    <vt:vector size="20" baseType="lpstr">
      <vt:lpstr>Arial</vt:lpstr>
      <vt:lpstr>Calibri</vt:lpstr>
      <vt:lpstr>Calibri Light</vt:lpstr>
      <vt:lpstr>myriad-pro</vt:lpstr>
      <vt:lpstr>NunitoSans</vt:lpstr>
      <vt:lpstr>Times New Roman</vt:lpstr>
      <vt:lpstr>Office-teema</vt:lpstr>
      <vt:lpstr>LINK Pirkanmaan tuen jatkumot ja toimivat verkostot   VINK-pilottiyksiköiden kehittämistilaisuus 10.3.2023</vt:lpstr>
      <vt:lpstr>LINK- Pirkanmaan tuen jatkumot ja toimivat verkostot –hanke </vt:lpstr>
      <vt:lpstr>Tays-alue ja Pirkanmaan VIP-verkosto</vt:lpstr>
      <vt:lpstr>LINK:in hankeverkostot </vt:lpstr>
      <vt:lpstr>Varhaiskasvatuksen johtaminen on osallisuuden johtamista</vt:lpstr>
      <vt:lpstr>Kehityksen jatkuvuus ja kehitysvaiheeseen vastaaminen varhaiskasvatuksen pedagogiikassa ja toiminnan rakenteissa </vt:lpstr>
      <vt:lpstr> Osallisuus ja kiinnittyminen  -huomio varhaiseen tukeen ja varhaiskasvatukseen</vt:lpstr>
      <vt:lpstr>Lapsen relienssin kehittyminen</vt:lpstr>
      <vt:lpstr>Välittävä aikuinen, struktuuri, osallisuus</vt:lpstr>
      <vt:lpstr>Aikuiseen kiinnittyminen kiintymyssuhdetutkimusten valossa</vt:lpstr>
      <vt:lpstr>Varhainen tuki on vaikuttavaa</vt:lpstr>
      <vt:lpstr>Kiinnittyminen ei ole yksilön ominaisuus tai pysyvä tila, vaan siihen voidaan vaikuttaa muun muassa rakenteellisilla asioilla</vt:lpstr>
      <vt:lpstr>Liite: Tuki varhaiskasvatuslaissa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 Pirkanmaan tuen jatkumot ja toimivat verkostot   VINK-pilottiyksiköiden kehittämistilaisuus 10.3.2023</dc:title>
  <dc:creator>Loukonen Maija</dc:creator>
  <cp:lastModifiedBy>Loukonen Maija</cp:lastModifiedBy>
  <cp:revision>26</cp:revision>
  <dcterms:created xsi:type="dcterms:W3CDTF">2023-03-07T12:38:44Z</dcterms:created>
  <dcterms:modified xsi:type="dcterms:W3CDTF">2023-03-09T17:22:10Z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0x0101000F163FC393F752438C91A2EDBD4160F4</vt:lpwstr>
  </property>
</Properties>
</file>