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1" r:id="rId5"/>
  </p:sldMasterIdLst>
  <p:notesMasterIdLst>
    <p:notesMasterId r:id="rId16"/>
  </p:notesMasterIdLst>
  <p:sldIdLst>
    <p:sldId id="256" r:id="rId6"/>
    <p:sldId id="258" r:id="rId7"/>
    <p:sldId id="335" r:id="rId8"/>
    <p:sldId id="336" r:id="rId9"/>
    <p:sldId id="334" r:id="rId10"/>
    <p:sldId id="260" r:id="rId11"/>
    <p:sldId id="259" r:id="rId12"/>
    <p:sldId id="257" r:id="rId13"/>
    <p:sldId id="337" r:id="rId14"/>
    <p:sldId id="338"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Montserrat Classic" panose="020B0604020202020204" charset="0"/>
      <p:regular r:id="rId23"/>
    </p:embeddedFont>
    <p:embeddedFont>
      <p:font typeface="Montserrat Extra-Bold" panose="020B0604020202020204" charset="0"/>
      <p:regular r:id="rId24"/>
    </p:embeddedFont>
    <p:embeddedFont>
      <p:font typeface="Open Sans" panose="020B0606030504020204" pitchFamily="34" charset="0"/>
      <p:regular r:id="rId25"/>
      <p:bold r:id="rId26"/>
      <p:italic r:id="rId27"/>
      <p:boldItalic r:id="rId28"/>
    </p:embeddedFont>
    <p:embeddedFont>
      <p:font typeface="Open Sans" panose="020B0606030504020204" pitchFamily="34" charset="0"/>
      <p:regular r:id="rId25"/>
      <p:bold r:id="rId26"/>
      <p:italic r:id="rId27"/>
      <p:boldItalic r:id="rId28"/>
    </p:embeddedFont>
    <p:embeddedFont>
      <p:font typeface="Open Sans Light" panose="020B0306030504020204" pitchFamily="34"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020A99-FECC-4B30-9CBD-AF94B3AA973F}" v="111" dt="2023-08-18T06:36:46.231"/>
    <p1510:client id="{4188132D-DF42-426C-A0EB-1997BFB2F3BF}" v="39" dt="2023-08-18T08:01:45.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82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CD317-43DD-46C8-B9B4-57E0917872F3}" type="datetimeFigureOut">
              <a:rPr lang="fi-FI" smtClean="0"/>
              <a:t>24.8.2023</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C66B5-66B3-4999-A1EB-0254AE7378B4}" type="slidenum">
              <a:rPr lang="fi-FI" smtClean="0"/>
              <a:t>‹#›</a:t>
            </a:fld>
            <a:endParaRPr lang="fi-FI" dirty="0"/>
          </a:p>
        </p:txBody>
      </p:sp>
    </p:spTree>
    <p:extLst>
      <p:ext uri="{BB962C8B-B14F-4D97-AF65-F5344CB8AC3E}">
        <p14:creationId xmlns:p14="http://schemas.microsoft.com/office/powerpoint/2010/main" val="177482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12C66B5-66B3-4999-A1EB-0254AE7378B4}" type="slidenum">
              <a:rPr lang="fi-FI" smtClean="0"/>
              <a:t>10</a:t>
            </a:fld>
            <a:endParaRPr lang="fi-FI" dirty="0"/>
          </a:p>
        </p:txBody>
      </p:sp>
    </p:spTree>
    <p:extLst>
      <p:ext uri="{BB962C8B-B14F-4D97-AF65-F5344CB8AC3E}">
        <p14:creationId xmlns:p14="http://schemas.microsoft.com/office/powerpoint/2010/main" val="541851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1247775" y="1055303"/>
            <a:ext cx="15773400" cy="1591389"/>
          </a:xfrm>
          <a:prstGeom prst="rect">
            <a:avLst/>
          </a:prstGeom>
          <a:effectLst/>
        </p:spPr>
        <p:txBody>
          <a:bodyPr anchor="t"/>
          <a:lstStyle>
            <a:lvl1pPr algn="ctr">
              <a:defRPr sz="9000"/>
            </a:lvl1pPr>
          </a:lstStyle>
          <a:p>
            <a:r>
              <a:rPr lang="fi-FI"/>
              <a:t>Muokkaa </a:t>
            </a:r>
            <a:r>
              <a:rPr lang="fi-FI" err="1"/>
              <a:t>ots</a:t>
            </a:r>
            <a:r>
              <a:rPr lang="fi-FI"/>
              <a:t>. </a:t>
            </a:r>
            <a:r>
              <a:rPr lang="fi-FI" err="1"/>
              <a:t>perustyyl</a:t>
            </a:r>
            <a:r>
              <a:rPr lang="fi-FI"/>
              <a:t>. </a:t>
            </a:r>
          </a:p>
        </p:txBody>
      </p:sp>
      <p:sp>
        <p:nvSpPr>
          <p:cNvPr id="4" name="Sisällön paikkamerkki 3">
            <a:extLst>
              <a:ext uri="{FF2B5EF4-FFF2-40B4-BE49-F238E27FC236}">
                <a16:creationId xmlns:a16="http://schemas.microsoft.com/office/drawing/2014/main" id="{4B847D3A-71CB-9E4A-9D31-D3708B0A38EE}"/>
              </a:ext>
            </a:extLst>
          </p:cNvPr>
          <p:cNvSpPr>
            <a:spLocks noGrp="1"/>
          </p:cNvSpPr>
          <p:nvPr>
            <p:ph sz="quarter" idx="15"/>
          </p:nvPr>
        </p:nvSpPr>
        <p:spPr>
          <a:xfrm>
            <a:off x="1232820" y="2890912"/>
            <a:ext cx="15788355" cy="6244619"/>
          </a:xfrm>
          <a:effectLst/>
        </p:spPr>
        <p:txBody>
          <a:bodyPr/>
          <a:lstStyle>
            <a:lvl1pPr algn="l">
              <a:buClr>
                <a:schemeClr val="tx1"/>
              </a:buClr>
              <a:defRPr sz="3600"/>
            </a:lvl1pPr>
            <a:lvl2pPr algn="l">
              <a:buClr>
                <a:schemeClr val="tx1"/>
              </a:buClr>
              <a:defRPr sz="3000"/>
            </a:lvl2pPr>
            <a:lvl3pPr marL="1714500" indent="-342900" algn="l">
              <a:buClr>
                <a:schemeClr val="tx1"/>
              </a:buClr>
              <a:buFont typeface="Wingdings" pitchFamily="2" charset="2"/>
              <a:buChar char="§"/>
              <a:defRPr sz="2700"/>
            </a:lvl3pPr>
            <a:lvl4pPr marL="2400300" indent="-342900" algn="l">
              <a:buClr>
                <a:schemeClr val="tx1"/>
              </a:buClr>
              <a:buFont typeface="Wingdings" pitchFamily="2" charset="2"/>
              <a:buChar char="§"/>
              <a:defRPr sz="2400"/>
            </a:lvl4pPr>
            <a:lvl5pPr algn="l">
              <a:buClr>
                <a:schemeClr val="tx1"/>
              </a:buClr>
              <a:defRPr sz="2400"/>
            </a:lvl5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5004616" y="9534526"/>
            <a:ext cx="1642655"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3D4BC113-F77D-460D-93D0-13521233AE4E}" type="datetime1">
              <a:rPr lang="fi-FI" smtClean="0"/>
              <a:t>24.8.2023</a:t>
            </a:fld>
            <a:endParaRPr lang="fi-FI" dirty="0"/>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6804027" y="9534526"/>
            <a:ext cx="1276895"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F3EE06F1-2D77-A44E-97FA-F679B9CB76D5}" type="slidenum">
              <a:rPr lang="fi-FI" smtClean="0"/>
              <a:t>‹#›</a:t>
            </a:fld>
            <a:endParaRPr lang="fi-FI" dirty="0"/>
          </a:p>
        </p:txBody>
      </p:sp>
      <p:pic>
        <p:nvPicPr>
          <p:cNvPr id="7" name="Kuva 6">
            <a:extLst>
              <a:ext uri="{FF2B5EF4-FFF2-40B4-BE49-F238E27FC236}">
                <a16:creationId xmlns:a16="http://schemas.microsoft.com/office/drawing/2014/main" id="{7DEC344F-66C6-4AB1-A5D0-028D84B065E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25740" y="254634"/>
            <a:ext cx="2556573" cy="983163"/>
          </a:xfrm>
          <a:prstGeom prst="rect">
            <a:avLst/>
          </a:prstGeom>
        </p:spPr>
      </p:pic>
      <p:sp>
        <p:nvSpPr>
          <p:cNvPr id="8" name="Alatunnisteen paikkamerkki 6">
            <a:extLst>
              <a:ext uri="{FF2B5EF4-FFF2-40B4-BE49-F238E27FC236}">
                <a16:creationId xmlns:a16="http://schemas.microsoft.com/office/drawing/2014/main" id="{EF66A10E-4733-4BA7-8132-A2EB004F951C}"/>
              </a:ext>
            </a:extLst>
          </p:cNvPr>
          <p:cNvSpPr>
            <a:spLocks noGrp="1"/>
          </p:cNvSpPr>
          <p:nvPr>
            <p:ph type="ftr" sz="quarter" idx="11"/>
          </p:nvPr>
        </p:nvSpPr>
        <p:spPr>
          <a:xfrm>
            <a:off x="6182503" y="9534526"/>
            <a:ext cx="5903945" cy="547688"/>
          </a:xfrm>
        </p:spPr>
        <p:txBody>
          <a:bodyPr/>
          <a:lstStyle/>
          <a:p>
            <a:endParaRPr lang="fi-FI" dirty="0"/>
          </a:p>
        </p:txBody>
      </p:sp>
    </p:spTree>
    <p:extLst>
      <p:ext uri="{BB962C8B-B14F-4D97-AF65-F5344CB8AC3E}">
        <p14:creationId xmlns:p14="http://schemas.microsoft.com/office/powerpoint/2010/main" val="1797492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34414D-6D41-4C80-A96C-34A05CCB31AD}"/>
              </a:ext>
            </a:extLst>
          </p:cNvPr>
          <p:cNvSpPr>
            <a:spLocks noGrp="1"/>
          </p:cNvSpPr>
          <p:nvPr>
            <p:ph type="ctrTitle"/>
          </p:nvPr>
        </p:nvSpPr>
        <p:spPr>
          <a:xfrm>
            <a:off x="2286000" y="1683545"/>
            <a:ext cx="13716000" cy="3581400"/>
          </a:xfrm>
        </p:spPr>
        <p:txBody>
          <a:bodyPr anchor="b"/>
          <a:lstStyle>
            <a:lvl1pPr algn="ctr">
              <a:defRPr sz="9000"/>
            </a:lvl1pPr>
          </a:lstStyle>
          <a:p>
            <a:r>
              <a:rPr lang="fi-FI"/>
              <a:t>Muokkaa ots. perustyyl. napsautt.</a:t>
            </a:r>
          </a:p>
        </p:txBody>
      </p:sp>
      <p:sp>
        <p:nvSpPr>
          <p:cNvPr id="3" name="Alaotsikko 2">
            <a:extLst>
              <a:ext uri="{FF2B5EF4-FFF2-40B4-BE49-F238E27FC236}">
                <a16:creationId xmlns:a16="http://schemas.microsoft.com/office/drawing/2014/main" id="{8EF118AB-20CB-409C-9BB1-083210D99B1C}"/>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8EE840D-B693-443A-B8C2-D3799A5B2A88}"/>
              </a:ext>
            </a:extLst>
          </p:cNvPr>
          <p:cNvSpPr>
            <a:spLocks noGrp="1"/>
          </p:cNvSpPr>
          <p:nvPr>
            <p:ph type="dt" sz="half" idx="10"/>
          </p:nvPr>
        </p:nvSpPr>
        <p:spPr/>
        <p:txBody>
          <a:bodyPr/>
          <a:lstStyle/>
          <a:p>
            <a:fld id="{51EBF5FA-4A38-4AEE-9C42-647FE53D797B}" type="datetimeFigureOut">
              <a:rPr lang="fi-FI" smtClean="0"/>
              <a:t>24.8.2023</a:t>
            </a:fld>
            <a:endParaRPr lang="fi-FI" dirty="0"/>
          </a:p>
        </p:txBody>
      </p:sp>
      <p:sp>
        <p:nvSpPr>
          <p:cNvPr id="5" name="Alatunnisteen paikkamerkki 4">
            <a:extLst>
              <a:ext uri="{FF2B5EF4-FFF2-40B4-BE49-F238E27FC236}">
                <a16:creationId xmlns:a16="http://schemas.microsoft.com/office/drawing/2014/main" id="{F4759058-59DC-4B42-85A4-3830AF37666A}"/>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B324AFC7-1557-4386-8D43-5D5A2669EF98}"/>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595599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5B87E3-CA8F-478A-93E1-EBB794631CF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7BA48A1-3A0D-4933-90FD-03AFDA541F3F}"/>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767F4FC-49C5-4D5A-857D-2608FD98EAC9}"/>
              </a:ext>
            </a:extLst>
          </p:cNvPr>
          <p:cNvSpPr>
            <a:spLocks noGrp="1"/>
          </p:cNvSpPr>
          <p:nvPr>
            <p:ph type="dt" sz="half" idx="10"/>
          </p:nvPr>
        </p:nvSpPr>
        <p:spPr/>
        <p:txBody>
          <a:bodyPr/>
          <a:lstStyle/>
          <a:p>
            <a:fld id="{51EBF5FA-4A38-4AEE-9C42-647FE53D797B}" type="datetimeFigureOut">
              <a:rPr lang="fi-FI" smtClean="0"/>
              <a:t>24.8.2023</a:t>
            </a:fld>
            <a:endParaRPr lang="fi-FI" dirty="0"/>
          </a:p>
        </p:txBody>
      </p:sp>
      <p:sp>
        <p:nvSpPr>
          <p:cNvPr id="5" name="Alatunnisteen paikkamerkki 4">
            <a:extLst>
              <a:ext uri="{FF2B5EF4-FFF2-40B4-BE49-F238E27FC236}">
                <a16:creationId xmlns:a16="http://schemas.microsoft.com/office/drawing/2014/main" id="{14F13AA9-6EEA-4828-A422-530B916C634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F10F6B6B-4EFD-4BD0-B223-827094375E11}"/>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2351897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329BDD-F90F-4A2B-8EF7-D37AEC7399A2}"/>
              </a:ext>
            </a:extLst>
          </p:cNvPr>
          <p:cNvSpPr>
            <a:spLocks noGrp="1"/>
          </p:cNvSpPr>
          <p:nvPr>
            <p:ph type="title"/>
          </p:nvPr>
        </p:nvSpPr>
        <p:spPr>
          <a:xfrm>
            <a:off x="1247775" y="2564608"/>
            <a:ext cx="15773400" cy="4279106"/>
          </a:xfrm>
        </p:spPr>
        <p:txBody>
          <a:bodyPr anchor="b"/>
          <a:lstStyle>
            <a:lvl1pPr>
              <a:defRPr sz="9000"/>
            </a:lvl1pPr>
          </a:lstStyle>
          <a:p>
            <a:r>
              <a:rPr lang="fi-FI"/>
              <a:t>Muokkaa ots. perustyyl. napsautt.</a:t>
            </a:r>
          </a:p>
        </p:txBody>
      </p:sp>
      <p:sp>
        <p:nvSpPr>
          <p:cNvPr id="3" name="Tekstin paikkamerkki 2">
            <a:extLst>
              <a:ext uri="{FF2B5EF4-FFF2-40B4-BE49-F238E27FC236}">
                <a16:creationId xmlns:a16="http://schemas.microsoft.com/office/drawing/2014/main" id="{75B63F5B-96F4-40D4-BEF2-49415970145E}"/>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D4B46B3E-FAF7-4C7B-AB06-134EB8C7A1D0}"/>
              </a:ext>
            </a:extLst>
          </p:cNvPr>
          <p:cNvSpPr>
            <a:spLocks noGrp="1"/>
          </p:cNvSpPr>
          <p:nvPr>
            <p:ph type="dt" sz="half" idx="10"/>
          </p:nvPr>
        </p:nvSpPr>
        <p:spPr/>
        <p:txBody>
          <a:bodyPr/>
          <a:lstStyle/>
          <a:p>
            <a:fld id="{51EBF5FA-4A38-4AEE-9C42-647FE53D797B}" type="datetimeFigureOut">
              <a:rPr lang="fi-FI" smtClean="0"/>
              <a:t>24.8.2023</a:t>
            </a:fld>
            <a:endParaRPr lang="fi-FI" dirty="0"/>
          </a:p>
        </p:txBody>
      </p:sp>
      <p:sp>
        <p:nvSpPr>
          <p:cNvPr id="5" name="Alatunnisteen paikkamerkki 4">
            <a:extLst>
              <a:ext uri="{FF2B5EF4-FFF2-40B4-BE49-F238E27FC236}">
                <a16:creationId xmlns:a16="http://schemas.microsoft.com/office/drawing/2014/main" id="{32964D9E-34B7-4496-9C75-7C3385598DBF}"/>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E97C6878-1C36-4845-9565-FB3BA6A05C9C}"/>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3135725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D63BFD-E0C5-400B-8C63-DB54CB23E04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872F9D6-81D4-4356-969C-0305ACB115C9}"/>
              </a:ext>
            </a:extLst>
          </p:cNvPr>
          <p:cNvSpPr>
            <a:spLocks noGrp="1"/>
          </p:cNvSpPr>
          <p:nvPr>
            <p:ph sz="half" idx="1"/>
          </p:nvPr>
        </p:nvSpPr>
        <p:spPr>
          <a:xfrm>
            <a:off x="1257300" y="2738438"/>
            <a:ext cx="7772400" cy="652700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2B0180A-9F69-4524-9557-CB150FCEE9D8}"/>
              </a:ext>
            </a:extLst>
          </p:cNvPr>
          <p:cNvSpPr>
            <a:spLocks noGrp="1"/>
          </p:cNvSpPr>
          <p:nvPr>
            <p:ph sz="half" idx="2"/>
          </p:nvPr>
        </p:nvSpPr>
        <p:spPr>
          <a:xfrm>
            <a:off x="9258300" y="2738438"/>
            <a:ext cx="7772400" cy="652700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7C1CFD3-DC58-4F5D-8B32-59CC98B0EDAD}"/>
              </a:ext>
            </a:extLst>
          </p:cNvPr>
          <p:cNvSpPr>
            <a:spLocks noGrp="1"/>
          </p:cNvSpPr>
          <p:nvPr>
            <p:ph type="dt" sz="half" idx="10"/>
          </p:nvPr>
        </p:nvSpPr>
        <p:spPr/>
        <p:txBody>
          <a:bodyPr/>
          <a:lstStyle/>
          <a:p>
            <a:fld id="{51EBF5FA-4A38-4AEE-9C42-647FE53D797B}" type="datetimeFigureOut">
              <a:rPr lang="fi-FI" smtClean="0"/>
              <a:t>24.8.2023</a:t>
            </a:fld>
            <a:endParaRPr lang="fi-FI" dirty="0"/>
          </a:p>
        </p:txBody>
      </p:sp>
      <p:sp>
        <p:nvSpPr>
          <p:cNvPr id="6" name="Alatunnisteen paikkamerkki 5">
            <a:extLst>
              <a:ext uri="{FF2B5EF4-FFF2-40B4-BE49-F238E27FC236}">
                <a16:creationId xmlns:a16="http://schemas.microsoft.com/office/drawing/2014/main" id="{0CC468BC-DFEA-4C8A-84B3-BC8ED36D3171}"/>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49628D77-C1B2-4DB1-8B5F-7608F36A1CE5}"/>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37327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979DFC-E7ED-4BE3-A98C-5732F72A14DF}"/>
              </a:ext>
            </a:extLst>
          </p:cNvPr>
          <p:cNvSpPr>
            <a:spLocks noGrp="1"/>
          </p:cNvSpPr>
          <p:nvPr>
            <p:ph type="title"/>
          </p:nvPr>
        </p:nvSpPr>
        <p:spPr>
          <a:xfrm>
            <a:off x="1259682" y="547688"/>
            <a:ext cx="15773400" cy="1988345"/>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8620166-5D95-4D83-94B6-3BFA6ADC81D0}"/>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i-FI"/>
              <a:t>Muokkaa tekstin perustyylejä</a:t>
            </a:r>
          </a:p>
        </p:txBody>
      </p:sp>
      <p:sp>
        <p:nvSpPr>
          <p:cNvPr id="4" name="Sisällön paikkamerkki 3">
            <a:extLst>
              <a:ext uri="{FF2B5EF4-FFF2-40B4-BE49-F238E27FC236}">
                <a16:creationId xmlns:a16="http://schemas.microsoft.com/office/drawing/2014/main" id="{58CAB02C-3890-4786-92A0-83ACD76DE68B}"/>
              </a:ext>
            </a:extLst>
          </p:cNvPr>
          <p:cNvSpPr>
            <a:spLocks noGrp="1"/>
          </p:cNvSpPr>
          <p:nvPr>
            <p:ph sz="half" idx="2"/>
          </p:nvPr>
        </p:nvSpPr>
        <p:spPr>
          <a:xfrm>
            <a:off x="1259683" y="3757613"/>
            <a:ext cx="7736681" cy="552688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BA1F71C-C356-4087-9F9D-681F05C05D5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i-FI"/>
              <a:t>Muokkaa tekstin perustyylejä</a:t>
            </a:r>
          </a:p>
        </p:txBody>
      </p:sp>
      <p:sp>
        <p:nvSpPr>
          <p:cNvPr id="6" name="Sisällön paikkamerkki 5">
            <a:extLst>
              <a:ext uri="{FF2B5EF4-FFF2-40B4-BE49-F238E27FC236}">
                <a16:creationId xmlns:a16="http://schemas.microsoft.com/office/drawing/2014/main" id="{3FED1326-73FE-44E4-8BCE-51116CA7A3D6}"/>
              </a:ext>
            </a:extLst>
          </p:cNvPr>
          <p:cNvSpPr>
            <a:spLocks noGrp="1"/>
          </p:cNvSpPr>
          <p:nvPr>
            <p:ph sz="quarter" idx="4"/>
          </p:nvPr>
        </p:nvSpPr>
        <p:spPr>
          <a:xfrm>
            <a:off x="9258300" y="3757613"/>
            <a:ext cx="7774782" cy="552688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6A4F1D4-0090-4641-B25E-D5586B351789}"/>
              </a:ext>
            </a:extLst>
          </p:cNvPr>
          <p:cNvSpPr>
            <a:spLocks noGrp="1"/>
          </p:cNvSpPr>
          <p:nvPr>
            <p:ph type="dt" sz="half" idx="10"/>
          </p:nvPr>
        </p:nvSpPr>
        <p:spPr/>
        <p:txBody>
          <a:bodyPr/>
          <a:lstStyle/>
          <a:p>
            <a:fld id="{51EBF5FA-4A38-4AEE-9C42-647FE53D797B}" type="datetimeFigureOut">
              <a:rPr lang="fi-FI" smtClean="0"/>
              <a:t>24.8.2023</a:t>
            </a:fld>
            <a:endParaRPr lang="fi-FI" dirty="0"/>
          </a:p>
        </p:txBody>
      </p:sp>
      <p:sp>
        <p:nvSpPr>
          <p:cNvPr id="8" name="Alatunnisteen paikkamerkki 7">
            <a:extLst>
              <a:ext uri="{FF2B5EF4-FFF2-40B4-BE49-F238E27FC236}">
                <a16:creationId xmlns:a16="http://schemas.microsoft.com/office/drawing/2014/main" id="{E99FCAA4-31E1-44AE-AFB9-15496C803C45}"/>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08CAFA69-5315-4C13-870D-0FB2048CBF45}"/>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3596502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5F3EC2-2352-4B24-99B8-623B746943D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4F6B57D-7922-40B0-BAC7-BBCC96FDE82E}"/>
              </a:ext>
            </a:extLst>
          </p:cNvPr>
          <p:cNvSpPr>
            <a:spLocks noGrp="1"/>
          </p:cNvSpPr>
          <p:nvPr>
            <p:ph type="dt" sz="half" idx="10"/>
          </p:nvPr>
        </p:nvSpPr>
        <p:spPr/>
        <p:txBody>
          <a:bodyPr/>
          <a:lstStyle/>
          <a:p>
            <a:fld id="{51EBF5FA-4A38-4AEE-9C42-647FE53D797B}" type="datetimeFigureOut">
              <a:rPr lang="fi-FI" smtClean="0"/>
              <a:t>24.8.2023</a:t>
            </a:fld>
            <a:endParaRPr lang="fi-FI" dirty="0"/>
          </a:p>
        </p:txBody>
      </p:sp>
      <p:sp>
        <p:nvSpPr>
          <p:cNvPr id="4" name="Alatunnisteen paikkamerkki 3">
            <a:extLst>
              <a:ext uri="{FF2B5EF4-FFF2-40B4-BE49-F238E27FC236}">
                <a16:creationId xmlns:a16="http://schemas.microsoft.com/office/drawing/2014/main" id="{0F824F64-EFE4-4A54-8D95-61F3AAD2BB63}"/>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23AFD8C2-D783-42E8-B7EC-FA5FC5FA683A}"/>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2891586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481BC87-EACF-49FA-9CFD-30D1D48B8F88}"/>
              </a:ext>
            </a:extLst>
          </p:cNvPr>
          <p:cNvSpPr>
            <a:spLocks noGrp="1"/>
          </p:cNvSpPr>
          <p:nvPr>
            <p:ph type="dt" sz="half" idx="10"/>
          </p:nvPr>
        </p:nvSpPr>
        <p:spPr/>
        <p:txBody>
          <a:bodyPr/>
          <a:lstStyle/>
          <a:p>
            <a:fld id="{51EBF5FA-4A38-4AEE-9C42-647FE53D797B}" type="datetimeFigureOut">
              <a:rPr lang="fi-FI" smtClean="0"/>
              <a:t>24.8.2023</a:t>
            </a:fld>
            <a:endParaRPr lang="fi-FI" dirty="0"/>
          </a:p>
        </p:txBody>
      </p:sp>
      <p:sp>
        <p:nvSpPr>
          <p:cNvPr id="3" name="Alatunnisteen paikkamerkki 2">
            <a:extLst>
              <a:ext uri="{FF2B5EF4-FFF2-40B4-BE49-F238E27FC236}">
                <a16:creationId xmlns:a16="http://schemas.microsoft.com/office/drawing/2014/main" id="{0D230DF2-0083-453F-86D1-B99047EAD782}"/>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D855595C-993C-498E-ADF6-6A6F13B1627E}"/>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44799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04FF36-CEBC-4FB0-B8F7-342426929641}"/>
              </a:ext>
            </a:extLst>
          </p:cNvPr>
          <p:cNvSpPr>
            <a:spLocks noGrp="1"/>
          </p:cNvSpPr>
          <p:nvPr>
            <p:ph type="title"/>
          </p:nvPr>
        </p:nvSpPr>
        <p:spPr>
          <a:xfrm>
            <a:off x="1259683" y="685800"/>
            <a:ext cx="5898356" cy="2400300"/>
          </a:xfrm>
        </p:spPr>
        <p:txBody>
          <a:bodyPr anchor="b"/>
          <a:lstStyle>
            <a:lvl1pPr>
              <a:defRPr sz="4800"/>
            </a:lvl1pPr>
          </a:lstStyle>
          <a:p>
            <a:r>
              <a:rPr lang="fi-FI"/>
              <a:t>Muokkaa ots. perustyyl. napsautt.</a:t>
            </a:r>
          </a:p>
        </p:txBody>
      </p:sp>
      <p:sp>
        <p:nvSpPr>
          <p:cNvPr id="3" name="Sisällön paikkamerkki 2">
            <a:extLst>
              <a:ext uri="{FF2B5EF4-FFF2-40B4-BE49-F238E27FC236}">
                <a16:creationId xmlns:a16="http://schemas.microsoft.com/office/drawing/2014/main" id="{A9CCB4F3-2062-4B00-B745-9D12A06D9725}"/>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FC11431-9812-4F09-85BA-9833C9F97DF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4EE9E186-0FD9-4509-AE8F-7A52365262F4}"/>
              </a:ext>
            </a:extLst>
          </p:cNvPr>
          <p:cNvSpPr>
            <a:spLocks noGrp="1"/>
          </p:cNvSpPr>
          <p:nvPr>
            <p:ph type="dt" sz="half" idx="10"/>
          </p:nvPr>
        </p:nvSpPr>
        <p:spPr/>
        <p:txBody>
          <a:bodyPr/>
          <a:lstStyle/>
          <a:p>
            <a:fld id="{51EBF5FA-4A38-4AEE-9C42-647FE53D797B}" type="datetimeFigureOut">
              <a:rPr lang="fi-FI" smtClean="0"/>
              <a:t>24.8.2023</a:t>
            </a:fld>
            <a:endParaRPr lang="fi-FI" dirty="0"/>
          </a:p>
        </p:txBody>
      </p:sp>
      <p:sp>
        <p:nvSpPr>
          <p:cNvPr id="6" name="Alatunnisteen paikkamerkki 5">
            <a:extLst>
              <a:ext uri="{FF2B5EF4-FFF2-40B4-BE49-F238E27FC236}">
                <a16:creationId xmlns:a16="http://schemas.microsoft.com/office/drawing/2014/main" id="{12CB93DA-AA21-449D-8FF7-1F4C97D5CC3F}"/>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CEF37BE8-46A3-4814-B80F-8C084CA2EBD9}"/>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261886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C6FC81-CBCB-47A5-A997-9588D15BA1FC}"/>
              </a:ext>
            </a:extLst>
          </p:cNvPr>
          <p:cNvSpPr>
            <a:spLocks noGrp="1"/>
          </p:cNvSpPr>
          <p:nvPr>
            <p:ph type="title"/>
          </p:nvPr>
        </p:nvSpPr>
        <p:spPr>
          <a:xfrm>
            <a:off x="1259683" y="685800"/>
            <a:ext cx="5898356" cy="2400300"/>
          </a:xfrm>
        </p:spPr>
        <p:txBody>
          <a:bodyPr anchor="b"/>
          <a:lstStyle>
            <a:lvl1pPr>
              <a:defRPr sz="4800"/>
            </a:lvl1pPr>
          </a:lstStyle>
          <a:p>
            <a:r>
              <a:rPr lang="fi-FI"/>
              <a:t>Muokkaa ots. perustyyl. napsautt.</a:t>
            </a:r>
          </a:p>
        </p:txBody>
      </p:sp>
      <p:sp>
        <p:nvSpPr>
          <p:cNvPr id="3" name="Kuvan paikkamerkki 2">
            <a:extLst>
              <a:ext uri="{FF2B5EF4-FFF2-40B4-BE49-F238E27FC236}">
                <a16:creationId xmlns:a16="http://schemas.microsoft.com/office/drawing/2014/main" id="{7831675C-EA38-4261-8AF5-0E90903F9455}"/>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fi-FI" dirty="0"/>
          </a:p>
        </p:txBody>
      </p:sp>
      <p:sp>
        <p:nvSpPr>
          <p:cNvPr id="4" name="Tekstin paikkamerkki 3">
            <a:extLst>
              <a:ext uri="{FF2B5EF4-FFF2-40B4-BE49-F238E27FC236}">
                <a16:creationId xmlns:a16="http://schemas.microsoft.com/office/drawing/2014/main" id="{23DD2177-D555-4F87-AB34-FBDDEA2060FF}"/>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1A4105E9-9B8E-4334-9913-26A189D161EF}"/>
              </a:ext>
            </a:extLst>
          </p:cNvPr>
          <p:cNvSpPr>
            <a:spLocks noGrp="1"/>
          </p:cNvSpPr>
          <p:nvPr>
            <p:ph type="dt" sz="half" idx="10"/>
          </p:nvPr>
        </p:nvSpPr>
        <p:spPr/>
        <p:txBody>
          <a:bodyPr/>
          <a:lstStyle/>
          <a:p>
            <a:fld id="{51EBF5FA-4A38-4AEE-9C42-647FE53D797B}" type="datetimeFigureOut">
              <a:rPr lang="fi-FI" smtClean="0"/>
              <a:t>24.8.2023</a:t>
            </a:fld>
            <a:endParaRPr lang="fi-FI" dirty="0"/>
          </a:p>
        </p:txBody>
      </p:sp>
      <p:sp>
        <p:nvSpPr>
          <p:cNvPr id="6" name="Alatunnisteen paikkamerkki 5">
            <a:extLst>
              <a:ext uri="{FF2B5EF4-FFF2-40B4-BE49-F238E27FC236}">
                <a16:creationId xmlns:a16="http://schemas.microsoft.com/office/drawing/2014/main" id="{B0937CB7-FFB5-4166-A317-FBE0C9B5208C}"/>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B041EA0-4C2A-4674-9AB7-52643B9C52E1}"/>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2519198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BFDAD9-4E49-46EA-8251-38E2AD3D50A5}"/>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2E1D0AF6-7644-4B7A-8C03-FE3B94A25A27}"/>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1A59782-B9CC-41F3-A929-47BCCB5C86F7}"/>
              </a:ext>
            </a:extLst>
          </p:cNvPr>
          <p:cNvSpPr>
            <a:spLocks noGrp="1"/>
          </p:cNvSpPr>
          <p:nvPr>
            <p:ph type="dt" sz="half" idx="10"/>
          </p:nvPr>
        </p:nvSpPr>
        <p:spPr/>
        <p:txBody>
          <a:bodyPr/>
          <a:lstStyle/>
          <a:p>
            <a:fld id="{51EBF5FA-4A38-4AEE-9C42-647FE53D797B}" type="datetimeFigureOut">
              <a:rPr lang="fi-FI" smtClean="0"/>
              <a:t>24.8.2023</a:t>
            </a:fld>
            <a:endParaRPr lang="fi-FI" dirty="0"/>
          </a:p>
        </p:txBody>
      </p:sp>
      <p:sp>
        <p:nvSpPr>
          <p:cNvPr id="5" name="Alatunnisteen paikkamerkki 4">
            <a:extLst>
              <a:ext uri="{FF2B5EF4-FFF2-40B4-BE49-F238E27FC236}">
                <a16:creationId xmlns:a16="http://schemas.microsoft.com/office/drawing/2014/main" id="{074E984C-48E1-4731-9342-B5FFA19039F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4999C8E0-5497-4137-ADBA-963E298A33E7}"/>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4043101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BA95C56-0B95-4B53-87EC-55B4D52D84C6}"/>
              </a:ext>
            </a:extLst>
          </p:cNvPr>
          <p:cNvSpPr>
            <a:spLocks noGrp="1"/>
          </p:cNvSpPr>
          <p:nvPr>
            <p:ph type="title" orient="vert"/>
          </p:nvPr>
        </p:nvSpPr>
        <p:spPr>
          <a:xfrm>
            <a:off x="13087350" y="547688"/>
            <a:ext cx="3943350" cy="8717757"/>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B41A8EE-BA0A-455C-A2EA-187957DB5221}"/>
              </a:ext>
            </a:extLst>
          </p:cNvPr>
          <p:cNvSpPr>
            <a:spLocks noGrp="1"/>
          </p:cNvSpPr>
          <p:nvPr>
            <p:ph type="body" orient="vert" idx="1"/>
          </p:nvPr>
        </p:nvSpPr>
        <p:spPr>
          <a:xfrm>
            <a:off x="1257300" y="547688"/>
            <a:ext cx="11601450" cy="871775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37E09CB-A716-4C86-BEBE-73BDD277FFF4}"/>
              </a:ext>
            </a:extLst>
          </p:cNvPr>
          <p:cNvSpPr>
            <a:spLocks noGrp="1"/>
          </p:cNvSpPr>
          <p:nvPr>
            <p:ph type="dt" sz="half" idx="10"/>
          </p:nvPr>
        </p:nvSpPr>
        <p:spPr/>
        <p:txBody>
          <a:bodyPr/>
          <a:lstStyle/>
          <a:p>
            <a:fld id="{51EBF5FA-4A38-4AEE-9C42-647FE53D797B}" type="datetimeFigureOut">
              <a:rPr lang="fi-FI" smtClean="0"/>
              <a:t>24.8.2023</a:t>
            </a:fld>
            <a:endParaRPr lang="fi-FI" dirty="0"/>
          </a:p>
        </p:txBody>
      </p:sp>
      <p:sp>
        <p:nvSpPr>
          <p:cNvPr id="5" name="Alatunnisteen paikkamerkki 4">
            <a:extLst>
              <a:ext uri="{FF2B5EF4-FFF2-40B4-BE49-F238E27FC236}">
                <a16:creationId xmlns:a16="http://schemas.microsoft.com/office/drawing/2014/main" id="{1AC23D73-A87B-4E5F-8544-862B582513A4}"/>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EA324AFB-5108-4849-9B0F-47D14DC0A496}"/>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49150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8/24/2023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1E29500-7559-4DD3-93D2-22C679F5D6F5}"/>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9F71951-2EDF-4E0E-A171-53FB02EDBE2F}"/>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E304449-ED76-4916-A2EE-3F1EA9282E22}"/>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51EBF5FA-4A38-4AEE-9C42-647FE53D797B}" type="datetimeFigureOut">
              <a:rPr lang="fi-FI" smtClean="0"/>
              <a:t>24.8.2023</a:t>
            </a:fld>
            <a:endParaRPr lang="fi-FI" dirty="0"/>
          </a:p>
        </p:txBody>
      </p:sp>
      <p:sp>
        <p:nvSpPr>
          <p:cNvPr id="5" name="Alatunnisteen paikkamerkki 4">
            <a:extLst>
              <a:ext uri="{FF2B5EF4-FFF2-40B4-BE49-F238E27FC236}">
                <a16:creationId xmlns:a16="http://schemas.microsoft.com/office/drawing/2014/main" id="{386B3E3B-684F-4811-8297-8B3136A87CFB}"/>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93783419-F8E6-4C91-A4EA-8257484F29DA}"/>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4D72F8CC-3C50-42DC-8164-0FCA51335468}" type="slidenum">
              <a:rPr lang="fi-FI" smtClean="0"/>
              <a:t>‹#›</a:t>
            </a:fld>
            <a:endParaRPr lang="fi-FI" dirty="0"/>
          </a:p>
        </p:txBody>
      </p:sp>
    </p:spTree>
    <p:extLst>
      <p:ext uri="{BB962C8B-B14F-4D97-AF65-F5344CB8AC3E}">
        <p14:creationId xmlns:p14="http://schemas.microsoft.com/office/powerpoint/2010/main" val="35824351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fi-FI"/>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koulukunnossa.fi/"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9F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205255" cy="10287000"/>
            <a:chOff x="0" y="0"/>
            <a:chExt cx="10940341" cy="13716000"/>
          </a:xfrm>
        </p:grpSpPr>
        <p:pic>
          <p:nvPicPr>
            <p:cNvPr id="3" name="Picture 3"/>
            <p:cNvPicPr>
              <a:picLocks noChangeAspect="1"/>
            </p:cNvPicPr>
            <p:nvPr/>
          </p:nvPicPr>
          <p:blipFill>
            <a:blip r:embed="rId2"/>
            <a:srcRect l="23428" r="23428"/>
            <a:stretch>
              <a:fillRect/>
            </a:stretch>
          </p:blipFill>
          <p:spPr>
            <a:xfrm>
              <a:off x="0" y="0"/>
              <a:ext cx="10940341" cy="13716000"/>
            </a:xfrm>
            <a:prstGeom prst="rect">
              <a:avLst/>
            </a:prstGeom>
          </p:spPr>
        </p:pic>
      </p:grpSp>
      <p:pic>
        <p:nvPicPr>
          <p:cNvPr id="4" name="Picture 4"/>
          <p:cNvPicPr>
            <a:picLocks noChangeAspect="1"/>
          </p:cNvPicPr>
          <p:nvPr/>
        </p:nvPicPr>
        <p:blipFill>
          <a:blip r:embed="rId3"/>
          <a:srcRect r="2084" b="2449"/>
          <a:stretch>
            <a:fillRect/>
          </a:stretch>
        </p:blipFill>
        <p:spPr>
          <a:xfrm>
            <a:off x="364170" y="9531252"/>
            <a:ext cx="1847001" cy="464583"/>
          </a:xfrm>
          <a:prstGeom prst="rect">
            <a:avLst/>
          </a:prstGeom>
        </p:spPr>
      </p:pic>
      <p:pic>
        <p:nvPicPr>
          <p:cNvPr id="5" name="Picture 5"/>
          <p:cNvPicPr>
            <a:picLocks noChangeAspect="1"/>
          </p:cNvPicPr>
          <p:nvPr/>
        </p:nvPicPr>
        <p:blipFill>
          <a:blip r:embed="rId4"/>
          <a:srcRect r="1021" b="750"/>
          <a:stretch>
            <a:fillRect/>
          </a:stretch>
        </p:blipFill>
        <p:spPr>
          <a:xfrm>
            <a:off x="15525740" y="254634"/>
            <a:ext cx="2556573" cy="983163"/>
          </a:xfrm>
          <a:prstGeom prst="rect">
            <a:avLst/>
          </a:prstGeom>
        </p:spPr>
      </p:pic>
      <p:sp>
        <p:nvSpPr>
          <p:cNvPr id="6" name="TextBox 6"/>
          <p:cNvSpPr txBox="1"/>
          <p:nvPr/>
        </p:nvSpPr>
        <p:spPr>
          <a:xfrm>
            <a:off x="9513174" y="2163081"/>
            <a:ext cx="7290852" cy="3189335"/>
          </a:xfrm>
          <a:prstGeom prst="rect">
            <a:avLst/>
          </a:prstGeom>
        </p:spPr>
        <p:txBody>
          <a:bodyPr wrap="square" lIns="0" tIns="0" rIns="0" bIns="0" rtlCol="0" anchor="t">
            <a:spAutoFit/>
          </a:bodyPr>
          <a:lstStyle/>
          <a:p>
            <a:pPr algn="ctr">
              <a:lnSpc>
                <a:spcPts val="8469"/>
              </a:lnSpc>
            </a:pPr>
            <a:r>
              <a:rPr lang="en-US" sz="7000" dirty="0">
                <a:solidFill>
                  <a:srgbClr val="000000"/>
                </a:solidFill>
                <a:latin typeface="Montserrat Extra-Bold"/>
              </a:rPr>
              <a:t>Kouluun kiinnittymisen tukeminen</a:t>
            </a:r>
          </a:p>
        </p:txBody>
      </p:sp>
      <p:sp>
        <p:nvSpPr>
          <p:cNvPr id="7" name="TextBox 7"/>
          <p:cNvSpPr txBox="1"/>
          <p:nvPr/>
        </p:nvSpPr>
        <p:spPr>
          <a:xfrm>
            <a:off x="10415139" y="6561329"/>
            <a:ext cx="5879466" cy="1077218"/>
          </a:xfrm>
          <a:prstGeom prst="rect">
            <a:avLst/>
          </a:prstGeom>
        </p:spPr>
        <p:txBody>
          <a:bodyPr lIns="0" tIns="0" rIns="0" bIns="0" rtlCol="0" anchor="t">
            <a:spAutoFit/>
          </a:bodyPr>
          <a:lstStyle/>
          <a:p>
            <a:pPr algn="ctr">
              <a:lnSpc>
                <a:spcPts val="4199"/>
              </a:lnSpc>
            </a:pPr>
            <a:r>
              <a:rPr lang="en-US" sz="3600" dirty="0">
                <a:solidFill>
                  <a:srgbClr val="000000"/>
                </a:solidFill>
                <a:latin typeface="Montserrat Classic"/>
              </a:rPr>
              <a:t>1.Luokan vanhempainiltaan</a:t>
            </a:r>
          </a:p>
        </p:txBody>
      </p:sp>
      <p:sp>
        <p:nvSpPr>
          <p:cNvPr id="8" name="TextBox 8"/>
          <p:cNvSpPr txBox="1"/>
          <p:nvPr/>
        </p:nvSpPr>
        <p:spPr>
          <a:xfrm>
            <a:off x="13345347" y="6428742"/>
            <a:ext cx="9525" cy="671196"/>
          </a:xfrm>
          <a:prstGeom prst="rect">
            <a:avLst/>
          </a:prstGeom>
        </p:spPr>
        <p:txBody>
          <a:bodyPr lIns="0" tIns="0" rIns="0" bIns="0" rtlCol="0" anchor="t">
            <a:spAutoFit/>
          </a:bodyPr>
          <a:lstStyle/>
          <a:p>
            <a:pPr algn="ctr">
              <a:lnSpc>
                <a:spcPts val="5529"/>
              </a:lnSpc>
              <a:spcBef>
                <a:spcPct val="0"/>
              </a:spcBef>
            </a:pPr>
            <a:endParaRPr dirty="0"/>
          </a:p>
        </p:txBody>
      </p:sp>
      <p:sp>
        <p:nvSpPr>
          <p:cNvPr id="9" name="AutoShape 2" descr="https://euc-powerpoint.officeapps.live.com/pods/GetClipboardImage.ashx?Id=c3713f7a-9db0-4c44-96f8-777de3fdd205&amp;DC=PSE1&amp;pkey=389a6e72-47d7-4575-a7b6-5b748520ab2f&amp;wdwaccluster=PSE1">
            <a:extLst>
              <a:ext uri="{FF2B5EF4-FFF2-40B4-BE49-F238E27FC236}">
                <a16:creationId xmlns:a16="http://schemas.microsoft.com/office/drawing/2014/main" id="{D2E0AA33-DA8B-4B3C-93DD-D01DA7C24366}"/>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dirty="0"/>
          </a:p>
        </p:txBody>
      </p:sp>
      <p:sp>
        <p:nvSpPr>
          <p:cNvPr id="10" name="AutoShape 4" descr="https://euc-powerpoint.officeapps.live.com/pods/GetClipboardImage.ashx?Id=c3713f7a-9db0-4c44-96f8-777de3fdd205&amp;DC=PSE1&amp;pkey=389a6e72-47d7-4575-a7b6-5b748520ab2f&amp;wdwaccluster=PSE1">
            <a:extLst>
              <a:ext uri="{FF2B5EF4-FFF2-40B4-BE49-F238E27FC236}">
                <a16:creationId xmlns:a16="http://schemas.microsoft.com/office/drawing/2014/main" id="{5445A85C-0B6A-4504-A1F7-EAA762EE6627}"/>
              </a:ext>
            </a:extLst>
          </p:cNvPr>
          <p:cNvSpPr>
            <a:spLocks noChangeAspect="1" noChangeArrowheads="1"/>
          </p:cNvSpPr>
          <p:nvPr/>
        </p:nvSpPr>
        <p:spPr bwMode="auto">
          <a:xfrm>
            <a:off x="9144000" y="5143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dirty="0"/>
          </a:p>
        </p:txBody>
      </p:sp>
      <p:sp>
        <p:nvSpPr>
          <p:cNvPr id="11" name="AutoShape 6" descr="https://euc-powerpoint.officeapps.live.com/pods/GetClipboardImage.ashx?Id=9c16b3de-7b4d-443d-b3a9-35bc3f0d4343&amp;DC=PSE1&amp;pkey=1c8e9bb2-c3e8-4284-b209-b86ce4e22b58&amp;wdwaccluster=PSE1">
            <a:extLst>
              <a:ext uri="{FF2B5EF4-FFF2-40B4-BE49-F238E27FC236}">
                <a16:creationId xmlns:a16="http://schemas.microsoft.com/office/drawing/2014/main" id="{37459588-501E-4F3E-9F50-6365E3294FA2}"/>
              </a:ext>
            </a:extLst>
          </p:cNvPr>
          <p:cNvSpPr>
            <a:spLocks noChangeAspect="1" noChangeArrowheads="1"/>
          </p:cNvSpPr>
          <p:nvPr/>
        </p:nvSpPr>
        <p:spPr bwMode="auto">
          <a:xfrm>
            <a:off x="9296400" y="5295900"/>
            <a:ext cx="1804038" cy="18040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ADCEBE-B81D-4A00-AFD3-51E0D375025B}"/>
              </a:ext>
            </a:extLst>
          </p:cNvPr>
          <p:cNvSpPr>
            <a:spLocks noGrp="1"/>
          </p:cNvSpPr>
          <p:nvPr>
            <p:ph type="title"/>
          </p:nvPr>
        </p:nvSpPr>
        <p:spPr>
          <a:xfrm>
            <a:off x="1232820" y="571500"/>
            <a:ext cx="15773400" cy="1591389"/>
          </a:xfrm>
        </p:spPr>
        <p:txBody>
          <a:bodyPr>
            <a:normAutofit/>
          </a:bodyPr>
          <a:lstStyle/>
          <a:p>
            <a:pPr algn="l"/>
            <a:r>
              <a:rPr lang="fi-FI" sz="7200" dirty="0"/>
              <a:t>Diojen käytöstä</a:t>
            </a:r>
          </a:p>
        </p:txBody>
      </p:sp>
      <p:sp>
        <p:nvSpPr>
          <p:cNvPr id="3" name="Sisällön paikkamerkki 2">
            <a:extLst>
              <a:ext uri="{FF2B5EF4-FFF2-40B4-BE49-F238E27FC236}">
                <a16:creationId xmlns:a16="http://schemas.microsoft.com/office/drawing/2014/main" id="{7DAF4E35-A41D-4917-9D10-764FE8D5202D}"/>
              </a:ext>
            </a:extLst>
          </p:cNvPr>
          <p:cNvSpPr>
            <a:spLocks noGrp="1"/>
          </p:cNvSpPr>
          <p:nvPr>
            <p:ph sz="quarter" idx="15"/>
          </p:nvPr>
        </p:nvSpPr>
        <p:spPr>
          <a:xfrm>
            <a:off x="1066800" y="2140029"/>
            <a:ext cx="15788355" cy="7006619"/>
          </a:xfrm>
        </p:spPr>
        <p:txBody>
          <a:bodyPr>
            <a:noAutofit/>
          </a:bodyPr>
          <a:lstStyle/>
          <a:p>
            <a:pPr marL="0" indent="0">
              <a:buNone/>
            </a:pPr>
            <a:r>
              <a:rPr lang="fi-FI" sz="3000" dirty="0"/>
              <a:t>Hei opettaja! </a:t>
            </a:r>
          </a:p>
          <a:p>
            <a:pPr marL="0" indent="0">
              <a:buNone/>
            </a:pPr>
            <a:r>
              <a:rPr lang="fi-FI" sz="3000" dirty="0"/>
              <a:t>Tämä materiaali on tehty työsi avuksi ja tueksi, kun aloitat uutta ykkösluokkaa ja käyt vanhempainillassa läpi koulun aloitukseen liittyviä asioita. </a:t>
            </a:r>
            <a:r>
              <a:rPr lang="fi-FI" sz="3000" b="1" dirty="0"/>
              <a:t>Tärkeintä on se, että käsittelet kouluun kiinnittymistä sekä vanhempien roolia siinä. Tämä on koko kaupunkia koskeva perusopetuslakiin ja opetussuunnitelmaan perustuva ohjeistus. </a:t>
            </a:r>
            <a:r>
              <a:rPr lang="fi-FI" sz="3000" dirty="0"/>
              <a:t>Halutessasi voit muokata dioja vanhempainiltaan sopivaksi. </a:t>
            </a:r>
          </a:p>
          <a:p>
            <a:pPr marL="0" indent="0">
              <a:buNone/>
            </a:pPr>
            <a:endParaRPr lang="fi-FI" sz="3000" dirty="0"/>
          </a:p>
          <a:p>
            <a:pPr marL="0" indent="0">
              <a:buNone/>
            </a:pPr>
            <a:r>
              <a:rPr lang="fi-FI" sz="3000" dirty="0"/>
              <a:t>Diasarjaan voit lisätä muun muassa:</a:t>
            </a:r>
          </a:p>
          <a:p>
            <a:pPr>
              <a:buFont typeface="Courier New" panose="02070309020205020404" pitchFamily="49" charset="0"/>
              <a:buChar char="o"/>
            </a:pPr>
            <a:r>
              <a:rPr lang="fi-FI" sz="3000" dirty="0"/>
              <a:t>Luokan toimintatavat, luokan säännöt, aikataulut</a:t>
            </a:r>
          </a:p>
          <a:p>
            <a:pPr>
              <a:buFont typeface="Courier New" panose="02070309020205020404" pitchFamily="49" charset="0"/>
              <a:buChar char="o"/>
            </a:pPr>
            <a:r>
              <a:rPr lang="fi-FI" sz="3000" dirty="0"/>
              <a:t>Yhteydenpito ja omat toimintatavat viestinnässä</a:t>
            </a:r>
          </a:p>
          <a:p>
            <a:pPr>
              <a:buFont typeface="Courier New" panose="02070309020205020404" pitchFamily="49" charset="0"/>
              <a:buChar char="o"/>
            </a:pPr>
            <a:r>
              <a:rPr lang="fi-FI" sz="3000" dirty="0"/>
              <a:t>Arjen rutiinit (esim. vierailut, kirjastoautokäynnit, ruokailut, yhteistyö muiden opettajien/luokkien kanssa jne.)</a:t>
            </a:r>
          </a:p>
          <a:p>
            <a:pPr marL="0" indent="0">
              <a:buNone/>
            </a:pPr>
            <a:endParaRPr lang="fi-FI" sz="3000" dirty="0"/>
          </a:p>
          <a:p>
            <a:pPr marL="0" indent="0">
              <a:buNone/>
            </a:pPr>
            <a:r>
              <a:rPr lang="fi-FI" sz="2800" dirty="0">
                <a:solidFill>
                  <a:srgbClr val="00B0F0"/>
                </a:solidFill>
              </a:rPr>
              <a:t>Mukavaa lukuvuoden alkua toivottavat </a:t>
            </a:r>
          </a:p>
          <a:p>
            <a:pPr marL="0" indent="0">
              <a:buNone/>
            </a:pPr>
            <a:r>
              <a:rPr lang="fi-FI" sz="2800" dirty="0"/>
              <a:t>projektipäällikkö</a:t>
            </a:r>
            <a:r>
              <a:rPr lang="fi-FI" sz="2800" i="1" dirty="0"/>
              <a:t> Maija Loukonen</a:t>
            </a:r>
            <a:r>
              <a:rPr lang="fi-FI" sz="2800" dirty="0"/>
              <a:t>, erikoissuunnittelija </a:t>
            </a:r>
            <a:r>
              <a:rPr lang="fi-FI" sz="2800" i="1" dirty="0"/>
              <a:t>Maija Viherkari</a:t>
            </a:r>
            <a:r>
              <a:rPr lang="fi-FI" sz="2800" dirty="0"/>
              <a:t> ja kehittäjäopettaja</a:t>
            </a:r>
            <a:r>
              <a:rPr lang="fi-FI" sz="2800" i="1" dirty="0"/>
              <a:t> Anne Piirainen </a:t>
            </a:r>
          </a:p>
        </p:txBody>
      </p:sp>
    </p:spTree>
    <p:extLst>
      <p:ext uri="{BB962C8B-B14F-4D97-AF65-F5344CB8AC3E}">
        <p14:creationId xmlns:p14="http://schemas.microsoft.com/office/powerpoint/2010/main" val="18367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9F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762481" cy="10287000"/>
            <a:chOff x="0" y="0"/>
            <a:chExt cx="1781065" cy="2709333"/>
          </a:xfrm>
        </p:grpSpPr>
        <p:sp>
          <p:nvSpPr>
            <p:cNvPr id="3" name="Freeform 3"/>
            <p:cNvSpPr/>
            <p:nvPr/>
          </p:nvSpPr>
          <p:spPr>
            <a:xfrm>
              <a:off x="0" y="0"/>
              <a:ext cx="1781065" cy="2709333"/>
            </a:xfrm>
            <a:custGeom>
              <a:avLst/>
              <a:gdLst/>
              <a:ahLst/>
              <a:cxnLst/>
              <a:rect l="l" t="t" r="r" b="b"/>
              <a:pathLst>
                <a:path w="1781065" h="2709333">
                  <a:moveTo>
                    <a:pt x="0" y="0"/>
                  </a:moveTo>
                  <a:lnTo>
                    <a:pt x="1781065" y="0"/>
                  </a:lnTo>
                  <a:lnTo>
                    <a:pt x="1781065" y="2709333"/>
                  </a:lnTo>
                  <a:lnTo>
                    <a:pt x="0" y="2709333"/>
                  </a:lnTo>
                  <a:close/>
                </a:path>
              </a:pathLst>
            </a:custGeom>
            <a:solidFill>
              <a:srgbClr val="F8DE7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5" name="Group 5"/>
          <p:cNvGrpSpPr/>
          <p:nvPr/>
        </p:nvGrpSpPr>
        <p:grpSpPr>
          <a:xfrm>
            <a:off x="946836" y="1028700"/>
            <a:ext cx="4778976" cy="3676135"/>
            <a:chOff x="0" y="0"/>
            <a:chExt cx="6371968" cy="4901514"/>
          </a:xfrm>
        </p:grpSpPr>
        <p:pic>
          <p:nvPicPr>
            <p:cNvPr id="6" name="Picture 6"/>
            <p:cNvPicPr>
              <a:picLocks noChangeAspect="1"/>
            </p:cNvPicPr>
            <p:nvPr/>
          </p:nvPicPr>
          <p:blipFill>
            <a:blip r:embed="rId2"/>
            <a:srcRect l="6612" r="6612"/>
            <a:stretch>
              <a:fillRect/>
            </a:stretch>
          </p:blipFill>
          <p:spPr>
            <a:xfrm>
              <a:off x="0" y="0"/>
              <a:ext cx="6371968" cy="4901514"/>
            </a:xfrm>
            <a:prstGeom prst="rect">
              <a:avLst/>
            </a:prstGeom>
          </p:spPr>
        </p:pic>
      </p:grpSp>
      <p:grpSp>
        <p:nvGrpSpPr>
          <p:cNvPr id="7" name="Group 7"/>
          <p:cNvGrpSpPr/>
          <p:nvPr/>
        </p:nvGrpSpPr>
        <p:grpSpPr>
          <a:xfrm>
            <a:off x="946836" y="5143500"/>
            <a:ext cx="4778976" cy="4114800"/>
            <a:chOff x="0" y="0"/>
            <a:chExt cx="6371968" cy="5486400"/>
          </a:xfrm>
        </p:grpSpPr>
        <p:pic>
          <p:nvPicPr>
            <p:cNvPr id="8" name="Picture 8"/>
            <p:cNvPicPr>
              <a:picLocks noChangeAspect="1"/>
            </p:cNvPicPr>
            <p:nvPr/>
          </p:nvPicPr>
          <p:blipFill>
            <a:blip r:embed="rId3"/>
            <a:srcRect l="11286" r="11286"/>
            <a:stretch>
              <a:fillRect/>
            </a:stretch>
          </p:blipFill>
          <p:spPr>
            <a:xfrm>
              <a:off x="0" y="0"/>
              <a:ext cx="6371968" cy="5486400"/>
            </a:xfrm>
            <a:prstGeom prst="rect">
              <a:avLst/>
            </a:prstGeom>
          </p:spPr>
        </p:pic>
      </p:grpSp>
      <p:pic>
        <p:nvPicPr>
          <p:cNvPr id="9" name="Picture 9"/>
          <p:cNvPicPr>
            <a:picLocks noChangeAspect="1"/>
          </p:cNvPicPr>
          <p:nvPr/>
        </p:nvPicPr>
        <p:blipFill>
          <a:blip r:embed="rId4"/>
          <a:srcRect r="1021" b="750"/>
          <a:stretch>
            <a:fillRect/>
          </a:stretch>
        </p:blipFill>
        <p:spPr>
          <a:xfrm>
            <a:off x="15525740" y="254634"/>
            <a:ext cx="2556573" cy="983163"/>
          </a:xfrm>
          <a:prstGeom prst="rect">
            <a:avLst/>
          </a:prstGeom>
        </p:spPr>
      </p:pic>
      <p:pic>
        <p:nvPicPr>
          <p:cNvPr id="10" name="Picture 10"/>
          <p:cNvPicPr>
            <a:picLocks noChangeAspect="1"/>
          </p:cNvPicPr>
          <p:nvPr/>
        </p:nvPicPr>
        <p:blipFill>
          <a:blip r:embed="rId5"/>
          <a:srcRect r="2084" b="2449"/>
          <a:stretch>
            <a:fillRect/>
          </a:stretch>
        </p:blipFill>
        <p:spPr>
          <a:xfrm>
            <a:off x="364170" y="9531252"/>
            <a:ext cx="1847001" cy="464583"/>
          </a:xfrm>
          <a:prstGeom prst="rect">
            <a:avLst/>
          </a:prstGeom>
        </p:spPr>
      </p:pic>
      <p:sp>
        <p:nvSpPr>
          <p:cNvPr id="11" name="TextBox 11"/>
          <p:cNvSpPr txBox="1"/>
          <p:nvPr/>
        </p:nvSpPr>
        <p:spPr>
          <a:xfrm>
            <a:off x="7379943" y="3629562"/>
            <a:ext cx="10374656" cy="5909310"/>
          </a:xfrm>
          <a:prstGeom prst="rect">
            <a:avLst/>
          </a:prstGeom>
        </p:spPr>
        <p:txBody>
          <a:bodyPr wrap="square" lIns="0" tIns="0" rIns="0" bIns="0" rtlCol="0" anchor="t">
            <a:spAutoFit/>
          </a:bodyPr>
          <a:lstStyle/>
          <a:p>
            <a:r>
              <a:rPr lang="fi-FI" sz="3200" dirty="0">
                <a:solidFill>
                  <a:srgbClr val="3E454C"/>
                </a:solidFill>
                <a:latin typeface="open sans" panose="020B0606030504020204" pitchFamily="34" charset="0"/>
              </a:rPr>
              <a:t>Tampereella on luotu suunnitelma läsnäolon tukemiseen ja poissaolojen seurantaan. Malli perustuu opetussuunnitelmaan ja perusopetuslain </a:t>
            </a:r>
          </a:p>
          <a:p>
            <a:r>
              <a:rPr lang="fi-FI" sz="3200" i="1" dirty="0"/>
              <a:t>26§ Poissaolojen ennaltaehkäisy, systemaattinen seuranta sekä poissaoloihin puuttuminen. </a:t>
            </a:r>
          </a:p>
          <a:p>
            <a:endParaRPr lang="fi-FI" sz="3200" i="1" dirty="0">
              <a:solidFill>
                <a:srgbClr val="3E454C"/>
              </a:solidFill>
              <a:latin typeface="open sans" panose="020B0606030504020204" pitchFamily="34" charset="0"/>
            </a:endParaRPr>
          </a:p>
          <a:p>
            <a:r>
              <a:rPr lang="fi-FI" sz="3200" dirty="0">
                <a:solidFill>
                  <a:srgbClr val="3E454C"/>
                </a:solidFill>
                <a:latin typeface="open sans"/>
                <a:ea typeface="open sans"/>
                <a:cs typeface="open sans"/>
              </a:rPr>
              <a:t>Mallin tavoitteena on tukea oppilaita, koteja sekä koulujen henkilökuntaa koulunkäyntiin ja kouluyhteisöön sitouttavissa sekä </a:t>
            </a:r>
            <a:endParaRPr lang="fi-FI" sz="3200" dirty="0">
              <a:solidFill>
                <a:srgbClr val="3E454C"/>
              </a:solidFill>
              <a:latin typeface="open sans" panose="020B0606030504020204" pitchFamily="34" charset="0"/>
              <a:ea typeface="open sans"/>
              <a:cs typeface="open sans"/>
            </a:endParaRPr>
          </a:p>
          <a:p>
            <a:r>
              <a:rPr lang="fi-FI" sz="3200" dirty="0">
                <a:solidFill>
                  <a:srgbClr val="3E454C"/>
                </a:solidFill>
                <a:latin typeface="open sans" panose="020B0606030504020204" pitchFamily="34" charset="0"/>
              </a:rPr>
              <a:t>poissaolojen vaikutuksia ennaltaehkäisevissä </a:t>
            </a:r>
          </a:p>
          <a:p>
            <a:r>
              <a:rPr lang="fi-FI" sz="3200" dirty="0">
                <a:solidFill>
                  <a:srgbClr val="3E454C"/>
                </a:solidFill>
                <a:latin typeface="open sans" panose="020B0606030504020204" pitchFamily="34" charset="0"/>
              </a:rPr>
              <a:t>ja korjaavissa käytänteissä. </a:t>
            </a:r>
          </a:p>
          <a:p>
            <a:pPr algn="ctr"/>
            <a:endParaRPr lang="fi-FI" sz="3200" dirty="0"/>
          </a:p>
        </p:txBody>
      </p:sp>
      <p:sp>
        <p:nvSpPr>
          <p:cNvPr id="12" name="TextBox 12"/>
          <p:cNvSpPr txBox="1"/>
          <p:nvPr/>
        </p:nvSpPr>
        <p:spPr>
          <a:xfrm>
            <a:off x="7379943" y="1260716"/>
            <a:ext cx="9757127" cy="1554015"/>
          </a:xfrm>
          <a:prstGeom prst="rect">
            <a:avLst/>
          </a:prstGeom>
        </p:spPr>
        <p:txBody>
          <a:bodyPr wrap="square" lIns="0" tIns="0" rIns="0" bIns="0" rtlCol="0" anchor="t">
            <a:spAutoFit/>
          </a:bodyPr>
          <a:lstStyle/>
          <a:p>
            <a:pPr algn="ctr"/>
            <a:r>
              <a:rPr lang="en-US" sz="5049" dirty="0">
                <a:solidFill>
                  <a:srgbClr val="000000"/>
                </a:solidFill>
                <a:latin typeface="Montserrat Extra-Bold"/>
              </a:rPr>
              <a:t>Läsnäolon tukeminen ja poissaolojen seuranta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CA3B6F61-52C3-4E0B-9398-C4859E87A755}"/>
              </a:ext>
            </a:extLst>
          </p:cNvPr>
          <p:cNvPicPr>
            <a:picLocks noChangeAspect="1"/>
          </p:cNvPicPr>
          <p:nvPr/>
        </p:nvPicPr>
        <p:blipFill>
          <a:blip r:embed="rId2"/>
          <a:stretch>
            <a:fillRect/>
          </a:stretch>
        </p:blipFill>
        <p:spPr>
          <a:xfrm>
            <a:off x="220923" y="632447"/>
            <a:ext cx="17722998" cy="8869773"/>
          </a:xfrm>
          <a:prstGeom prst="rect">
            <a:avLst/>
          </a:prstGeom>
        </p:spPr>
      </p:pic>
      <p:pic>
        <p:nvPicPr>
          <p:cNvPr id="3" name="Kuva 2">
            <a:extLst>
              <a:ext uri="{FF2B5EF4-FFF2-40B4-BE49-F238E27FC236}">
                <a16:creationId xmlns:a16="http://schemas.microsoft.com/office/drawing/2014/main" id="{7A30AB69-5292-4FC4-9B2E-3E6617E092C1}"/>
              </a:ext>
            </a:extLst>
          </p:cNvPr>
          <p:cNvPicPr>
            <a:picLocks noChangeAspect="1"/>
          </p:cNvPicPr>
          <p:nvPr/>
        </p:nvPicPr>
        <p:blipFill>
          <a:blip r:embed="rId3"/>
          <a:stretch>
            <a:fillRect/>
          </a:stretch>
        </p:blipFill>
        <p:spPr>
          <a:xfrm>
            <a:off x="15606959" y="196221"/>
            <a:ext cx="2571750" cy="828675"/>
          </a:xfrm>
          <a:prstGeom prst="rect">
            <a:avLst/>
          </a:prstGeom>
        </p:spPr>
      </p:pic>
      <p:pic>
        <p:nvPicPr>
          <p:cNvPr id="5" name="Kuva 4">
            <a:extLst>
              <a:ext uri="{FF2B5EF4-FFF2-40B4-BE49-F238E27FC236}">
                <a16:creationId xmlns:a16="http://schemas.microsoft.com/office/drawing/2014/main" id="{11B03477-79CE-41BB-8B79-875A15FF1EAC}"/>
              </a:ext>
            </a:extLst>
          </p:cNvPr>
          <p:cNvPicPr>
            <a:picLocks noChangeAspect="1"/>
          </p:cNvPicPr>
          <p:nvPr/>
        </p:nvPicPr>
        <p:blipFill>
          <a:blip r:embed="rId4"/>
          <a:stretch>
            <a:fillRect/>
          </a:stretch>
        </p:blipFill>
        <p:spPr>
          <a:xfrm>
            <a:off x="1" y="9438293"/>
            <a:ext cx="2214563" cy="742950"/>
          </a:xfrm>
          <a:prstGeom prst="rect">
            <a:avLst/>
          </a:prstGeom>
        </p:spPr>
      </p:pic>
    </p:spTree>
    <p:extLst>
      <p:ext uri="{BB962C8B-B14F-4D97-AF65-F5344CB8AC3E}">
        <p14:creationId xmlns:p14="http://schemas.microsoft.com/office/powerpoint/2010/main" val="1572618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9F8"/>
        </a:solidFill>
        <a:effectLst/>
      </p:bgPr>
    </p:bg>
    <p:spTree>
      <p:nvGrpSpPr>
        <p:cNvPr id="1" name=""/>
        <p:cNvGrpSpPr/>
        <p:nvPr/>
      </p:nvGrpSpPr>
      <p:grpSpPr>
        <a:xfrm>
          <a:off x="0" y="0"/>
          <a:ext cx="0" cy="0"/>
          <a:chOff x="0" y="0"/>
          <a:chExt cx="0" cy="0"/>
        </a:xfrm>
      </p:grpSpPr>
      <p:grpSp>
        <p:nvGrpSpPr>
          <p:cNvPr id="2" name="Group 2"/>
          <p:cNvGrpSpPr/>
          <p:nvPr/>
        </p:nvGrpSpPr>
        <p:grpSpPr>
          <a:xfrm>
            <a:off x="13167484" y="1191247"/>
            <a:ext cx="4494687" cy="7904505"/>
            <a:chOff x="0" y="0"/>
            <a:chExt cx="1119793" cy="1969305"/>
          </a:xfrm>
        </p:grpSpPr>
        <p:sp>
          <p:nvSpPr>
            <p:cNvPr id="3" name="Freeform 3"/>
            <p:cNvSpPr/>
            <p:nvPr/>
          </p:nvSpPr>
          <p:spPr>
            <a:xfrm>
              <a:off x="0" y="0"/>
              <a:ext cx="1119793" cy="1969305"/>
            </a:xfrm>
            <a:custGeom>
              <a:avLst/>
              <a:gdLst/>
              <a:ahLst/>
              <a:cxnLst/>
              <a:rect l="l" t="t" r="r" b="b"/>
              <a:pathLst>
                <a:path w="1119793" h="1969305">
                  <a:moveTo>
                    <a:pt x="0" y="0"/>
                  </a:moveTo>
                  <a:lnTo>
                    <a:pt x="1119793" y="0"/>
                  </a:lnTo>
                  <a:lnTo>
                    <a:pt x="1119793" y="1969305"/>
                  </a:lnTo>
                  <a:lnTo>
                    <a:pt x="0" y="1969305"/>
                  </a:lnTo>
                  <a:close/>
                </a:path>
              </a:pathLst>
            </a:custGeom>
            <a:solidFill>
              <a:srgbClr val="F8DE79"/>
            </a:solidFill>
          </p:spPr>
        </p:sp>
        <p:sp>
          <p:nvSpPr>
            <p:cNvPr id="4" name="TextBox 4"/>
            <p:cNvSpPr txBox="1"/>
            <p:nvPr/>
          </p:nvSpPr>
          <p:spPr>
            <a:xfrm>
              <a:off x="0" y="-19050"/>
              <a:ext cx="812800" cy="831850"/>
            </a:xfrm>
            <a:prstGeom prst="rect">
              <a:avLst/>
            </a:prstGeom>
          </p:spPr>
          <p:txBody>
            <a:bodyPr lIns="27093" tIns="27093" rIns="27093" bIns="27093" rtlCol="0" anchor="ctr"/>
            <a:lstStyle/>
            <a:p>
              <a:pPr marL="0" marR="0" lvl="0" indent="0" algn="ctr" defTabSz="914400" rtl="0" eaLnBrk="1" fontAlgn="auto" latinLnBrk="0" hangingPunct="1">
                <a:lnSpc>
                  <a:spcPts val="1493"/>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5"/>
          <p:cNvGrpSpPr/>
          <p:nvPr/>
        </p:nvGrpSpPr>
        <p:grpSpPr>
          <a:xfrm>
            <a:off x="11754494" y="2181986"/>
            <a:ext cx="4077640" cy="5923027"/>
            <a:chOff x="0" y="0"/>
            <a:chExt cx="5436853" cy="7897369"/>
          </a:xfrm>
        </p:grpSpPr>
        <p:pic>
          <p:nvPicPr>
            <p:cNvPr id="6" name="Picture 6"/>
            <p:cNvPicPr>
              <a:picLocks noChangeAspect="1"/>
            </p:cNvPicPr>
            <p:nvPr/>
          </p:nvPicPr>
          <p:blipFill>
            <a:blip r:embed="rId2"/>
            <a:srcRect l="27052" r="27052"/>
            <a:stretch>
              <a:fillRect/>
            </a:stretch>
          </p:blipFill>
          <p:spPr>
            <a:xfrm>
              <a:off x="0" y="0"/>
              <a:ext cx="5436853" cy="7897369"/>
            </a:xfrm>
            <a:prstGeom prst="rect">
              <a:avLst/>
            </a:prstGeom>
          </p:spPr>
        </p:pic>
      </p:grpSp>
      <p:pic>
        <p:nvPicPr>
          <p:cNvPr id="7" name="Picture 7"/>
          <p:cNvPicPr>
            <a:picLocks noChangeAspect="1"/>
          </p:cNvPicPr>
          <p:nvPr/>
        </p:nvPicPr>
        <p:blipFill>
          <a:blip r:embed="rId3"/>
          <a:srcRect r="1021" b="750"/>
          <a:stretch>
            <a:fillRect/>
          </a:stretch>
        </p:blipFill>
        <p:spPr>
          <a:xfrm>
            <a:off x="15525740" y="254634"/>
            <a:ext cx="2556573" cy="983163"/>
          </a:xfrm>
          <a:prstGeom prst="rect">
            <a:avLst/>
          </a:prstGeom>
        </p:spPr>
      </p:pic>
      <p:pic>
        <p:nvPicPr>
          <p:cNvPr id="8" name="Picture 8"/>
          <p:cNvPicPr>
            <a:picLocks noChangeAspect="1"/>
          </p:cNvPicPr>
          <p:nvPr/>
        </p:nvPicPr>
        <p:blipFill>
          <a:blip r:embed="rId4"/>
          <a:srcRect r="2084" b="1847"/>
          <a:stretch>
            <a:fillRect/>
          </a:stretch>
        </p:blipFill>
        <p:spPr>
          <a:xfrm>
            <a:off x="364170" y="9529818"/>
            <a:ext cx="1847001" cy="467451"/>
          </a:xfrm>
          <a:prstGeom prst="rect">
            <a:avLst/>
          </a:prstGeom>
        </p:spPr>
      </p:pic>
      <p:sp>
        <p:nvSpPr>
          <p:cNvPr id="9" name="TextBox 9"/>
          <p:cNvSpPr txBox="1"/>
          <p:nvPr/>
        </p:nvSpPr>
        <p:spPr>
          <a:xfrm>
            <a:off x="805555" y="2628900"/>
            <a:ext cx="10853046" cy="5909310"/>
          </a:xfrm>
          <a:prstGeom prst="rect">
            <a:avLst/>
          </a:prstGeom>
        </p:spPr>
        <p:txBody>
          <a:bodyPr wrap="square" lIns="0" tIns="0" rIns="0" bIns="0" rtlCol="0" anchor="t">
            <a:spAutoFit/>
          </a:bodyPr>
          <a:lstStyle/>
          <a:p>
            <a:pPr marL="285750" lvl="0" indent="-285750">
              <a:spcBef>
                <a:spcPts val="0"/>
              </a:spcBef>
              <a:buClrTx/>
            </a:pPr>
            <a:r>
              <a:rPr lang="fi-FI" sz="3200" dirty="0">
                <a:solidFill>
                  <a:srgbClr val="000000"/>
                </a:solidFill>
              </a:rPr>
              <a:t>Kotien rooli on merkittävä poissaolokierteen varhaisten huolen merkkien havaitsemisessa. </a:t>
            </a:r>
          </a:p>
          <a:p>
            <a:pPr marL="285750" lvl="0" indent="-285750">
              <a:spcBef>
                <a:spcPts val="0"/>
              </a:spcBef>
              <a:buClrTx/>
            </a:pPr>
            <a:endParaRPr lang="fi-FI" sz="3200" dirty="0">
              <a:solidFill>
                <a:srgbClr val="000000"/>
              </a:solidFill>
            </a:endParaRPr>
          </a:p>
          <a:p>
            <a:pPr marL="285750" lvl="0" indent="-285750">
              <a:spcBef>
                <a:spcPts val="0"/>
              </a:spcBef>
              <a:buClrTx/>
            </a:pPr>
            <a:r>
              <a:rPr lang="fi-FI" sz="3200" dirty="0">
                <a:solidFill>
                  <a:srgbClr val="000000"/>
                </a:solidFill>
              </a:rPr>
              <a:t>Koteja pyydetään havaitsemaan varhaisia huolen merkkejä ja olemaan niistä yhteydessä kouluun mahdollisimman pian. </a:t>
            </a:r>
          </a:p>
          <a:p>
            <a:pPr marL="285750" lvl="0" indent="-285750">
              <a:spcBef>
                <a:spcPts val="0"/>
              </a:spcBef>
              <a:buClrTx/>
            </a:pPr>
            <a:endParaRPr lang="fi-FI" sz="3200" dirty="0">
              <a:solidFill>
                <a:srgbClr val="000000"/>
              </a:solidFill>
            </a:endParaRPr>
          </a:p>
          <a:p>
            <a:pPr marL="285750" lvl="0" indent="-285750">
              <a:spcBef>
                <a:spcPts val="0"/>
              </a:spcBef>
              <a:buClrTx/>
            </a:pPr>
            <a:r>
              <a:rPr lang="fi-FI" sz="3200" dirty="0">
                <a:solidFill>
                  <a:srgbClr val="000000"/>
                </a:solidFill>
              </a:rPr>
              <a:t>Kouluissa seurataan poissaoloja ja niihin puututaan. Poissaolojen syitä selvitetään yhdessä oppilaan ja huoltajien kanssa.</a:t>
            </a:r>
          </a:p>
          <a:p>
            <a:pPr marL="285750" lvl="0" indent="-285750">
              <a:spcBef>
                <a:spcPts val="0"/>
              </a:spcBef>
              <a:buClrTx/>
            </a:pPr>
            <a:endParaRPr lang="fi-FI" sz="3200" dirty="0">
              <a:solidFill>
                <a:srgbClr val="000000"/>
              </a:solidFill>
            </a:endParaRPr>
          </a:p>
          <a:p>
            <a:pPr marL="285750" indent="-285750"/>
            <a:r>
              <a:rPr lang="fi-FI" sz="3200" dirty="0">
                <a:solidFill>
                  <a:srgbClr val="000000"/>
                </a:solidFill>
              </a:rPr>
              <a:t>Poissaoloja seurataan koulussa ja kotona. Poissaoloihin liittyviä toimia tehdään, kun huoli on herännyt tai viimeistään, kun tietty tuntimäärä on täyttynyt. </a:t>
            </a:r>
          </a:p>
        </p:txBody>
      </p:sp>
      <p:sp>
        <p:nvSpPr>
          <p:cNvPr id="10" name="TextBox 10"/>
          <p:cNvSpPr txBox="1"/>
          <p:nvPr/>
        </p:nvSpPr>
        <p:spPr>
          <a:xfrm>
            <a:off x="1287671" y="1142547"/>
            <a:ext cx="10227446" cy="7770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49" b="0" i="0" u="none" strike="noStrike" kern="1200" cap="none" spc="0" normalizeH="0" baseline="0" noProof="0" dirty="0">
                <a:ln>
                  <a:noFill/>
                </a:ln>
                <a:solidFill>
                  <a:srgbClr val="000000"/>
                </a:solidFill>
                <a:effectLst/>
                <a:uLnTx/>
                <a:uFillTx/>
                <a:latin typeface="Montserrat Extra-Bold"/>
                <a:ea typeface="+mn-ea"/>
                <a:cs typeface="+mn-cs"/>
              </a:rPr>
              <a:t>Yhteistyö kotien kanssa</a:t>
            </a:r>
          </a:p>
        </p:txBody>
      </p:sp>
      <p:pic>
        <p:nvPicPr>
          <p:cNvPr id="11" name="Kuva 10">
            <a:extLst>
              <a:ext uri="{FF2B5EF4-FFF2-40B4-BE49-F238E27FC236}">
                <a16:creationId xmlns:a16="http://schemas.microsoft.com/office/drawing/2014/main" id="{DEFF3640-4F52-462E-B4C7-B9A2E47734B6}"/>
              </a:ext>
            </a:extLst>
          </p:cNvPr>
          <p:cNvPicPr>
            <a:picLocks noChangeAspect="1"/>
          </p:cNvPicPr>
          <p:nvPr/>
        </p:nvPicPr>
        <p:blipFill>
          <a:blip r:embed="rId5"/>
          <a:stretch>
            <a:fillRect/>
          </a:stretch>
        </p:blipFill>
        <p:spPr>
          <a:xfrm>
            <a:off x="12383614" y="7892290"/>
            <a:ext cx="2819400" cy="2097359"/>
          </a:xfrm>
          <a:prstGeom prst="rect">
            <a:avLst/>
          </a:prstGeom>
        </p:spPr>
      </p:pic>
      <p:sp>
        <p:nvSpPr>
          <p:cNvPr id="12" name="Tekstiruutu 11">
            <a:extLst>
              <a:ext uri="{FF2B5EF4-FFF2-40B4-BE49-F238E27FC236}">
                <a16:creationId xmlns:a16="http://schemas.microsoft.com/office/drawing/2014/main" id="{7247978F-C9DC-44B9-8C07-6F288843934D}"/>
              </a:ext>
            </a:extLst>
          </p:cNvPr>
          <p:cNvSpPr txBox="1"/>
          <p:nvPr/>
        </p:nvSpPr>
        <p:spPr>
          <a:xfrm>
            <a:off x="12241061" y="6919054"/>
            <a:ext cx="3104506" cy="830997"/>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r>
              <a:rPr lang="fi-FI" sz="2400" dirty="0"/>
              <a:t>1.Luokkalaisen vuosiviikkotunnit</a:t>
            </a:r>
          </a:p>
        </p:txBody>
      </p:sp>
    </p:spTree>
    <p:extLst>
      <p:ext uri="{BB962C8B-B14F-4D97-AF65-F5344CB8AC3E}">
        <p14:creationId xmlns:p14="http://schemas.microsoft.com/office/powerpoint/2010/main" val="67415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0D71C8-A48B-4276-A034-C2C0476E0CB7}"/>
              </a:ext>
            </a:extLst>
          </p:cNvPr>
          <p:cNvSpPr>
            <a:spLocks noGrp="1"/>
          </p:cNvSpPr>
          <p:nvPr>
            <p:ph type="title"/>
          </p:nvPr>
        </p:nvSpPr>
        <p:spPr>
          <a:xfrm>
            <a:off x="207078" y="737218"/>
            <a:ext cx="16804026" cy="768785"/>
          </a:xfrm>
        </p:spPr>
        <p:txBody>
          <a:bodyPr>
            <a:noAutofit/>
          </a:bodyPr>
          <a:lstStyle/>
          <a:p>
            <a:pPr algn="l"/>
            <a:r>
              <a:rPr lang="fi-FI" sz="3900" dirty="0"/>
              <a:t>Koulupoissaolojen varhaiset varoitusmerkit</a:t>
            </a:r>
            <a:br>
              <a:rPr lang="fi-FI" sz="3900" dirty="0"/>
            </a:br>
            <a:r>
              <a:rPr lang="fi-FI" sz="3900" dirty="0"/>
              <a:t>- taustalla monia erilaisia syitä tai useamman taustasyyn yhteisvaikutus</a:t>
            </a:r>
          </a:p>
        </p:txBody>
      </p:sp>
      <p:sp>
        <p:nvSpPr>
          <p:cNvPr id="3" name="Sisällön paikkamerkki 2">
            <a:extLst>
              <a:ext uri="{FF2B5EF4-FFF2-40B4-BE49-F238E27FC236}">
                <a16:creationId xmlns:a16="http://schemas.microsoft.com/office/drawing/2014/main" id="{81F58961-D100-4B5C-AA55-674562FA34BA}"/>
              </a:ext>
            </a:extLst>
          </p:cNvPr>
          <p:cNvSpPr>
            <a:spLocks noGrp="1"/>
          </p:cNvSpPr>
          <p:nvPr>
            <p:ph sz="quarter" idx="15"/>
          </p:nvPr>
        </p:nvSpPr>
        <p:spPr>
          <a:xfrm>
            <a:off x="207078" y="1979627"/>
            <a:ext cx="17524740" cy="8102585"/>
          </a:xfrm>
        </p:spPr>
        <p:txBody>
          <a:bodyPr>
            <a:normAutofit fontScale="70000" lnSpcReduction="20000"/>
          </a:bodyPr>
          <a:lstStyle/>
          <a:p>
            <a:pPr marL="0" indent="0">
              <a:buNone/>
            </a:pPr>
            <a:endParaRPr lang="fi-FI" u="sng" dirty="0"/>
          </a:p>
          <a:p>
            <a:pPr marL="0" indent="0">
              <a:buNone/>
            </a:pPr>
            <a:endParaRPr lang="fi-FI" u="sng" dirty="0"/>
          </a:p>
          <a:p>
            <a:pPr marL="0" indent="0">
              <a:buNone/>
            </a:pPr>
            <a:r>
              <a:rPr lang="fi-FI" sz="4800" u="sng" dirty="0"/>
              <a:t>Koulussa näkyviä poissaolojen ensimerkkejä voivat olla esimerkiksi seuraavat: </a:t>
            </a:r>
          </a:p>
          <a:p>
            <a:r>
              <a:rPr lang="fi-FI" sz="4800" dirty="0"/>
              <a:t>Toistuvat myöhästymiset. </a:t>
            </a:r>
          </a:p>
          <a:p>
            <a:r>
              <a:rPr lang="fi-FI" sz="4800" dirty="0"/>
              <a:t>Vaikeuksia tulla tietyille oppitunneille. </a:t>
            </a:r>
          </a:p>
          <a:p>
            <a:r>
              <a:rPr lang="fi-FI" sz="4800" dirty="0"/>
              <a:t>Vaikeuksia tulla kouluun tiettynä viikonpäivänä tai tiettyyn aikaan. </a:t>
            </a:r>
          </a:p>
          <a:p>
            <a:r>
              <a:rPr lang="fi-FI" sz="4800" dirty="0"/>
              <a:t>Fyysiset oireet, kuten vatsakipu, päänsärky tai pahoinvointi. </a:t>
            </a:r>
          </a:p>
          <a:p>
            <a:r>
              <a:rPr lang="fi-FI" sz="4800" dirty="0"/>
              <a:t>Toistuvat käynnit terveydenhoitajalla. </a:t>
            </a:r>
          </a:p>
          <a:p>
            <a:r>
              <a:rPr lang="fi-FI" sz="4800" dirty="0"/>
              <a:t>Lisääntynyt itkuisuus tai vetäytyneisyys. </a:t>
            </a:r>
          </a:p>
          <a:p>
            <a:r>
              <a:rPr lang="fi-FI" sz="4800" dirty="0"/>
              <a:t>Koulun sosiaalisten tilanteiden välttely tai pelko.</a:t>
            </a:r>
          </a:p>
          <a:p>
            <a:r>
              <a:rPr lang="fi-FI" sz="4800" dirty="0"/>
              <a:t>Palkitsevien tilanteiden etsiminen koulun ulkopuolelta.</a:t>
            </a:r>
          </a:p>
          <a:p>
            <a:r>
              <a:rPr lang="fi-FI" sz="4800" dirty="0"/>
              <a:t>Koulutehtävien välttely tai tekemättä jättäminen. </a:t>
            </a:r>
          </a:p>
          <a:p>
            <a:r>
              <a:rPr lang="fi-FI" sz="4800" dirty="0"/>
              <a:t>Toimi varoitusmerkkien pohjalta. Selvitä, mistä tilanne johtuu ja miten oppilaan olemista voidaan helpottaa.</a:t>
            </a:r>
          </a:p>
          <a:p>
            <a:pPr marL="0" indent="0" algn="r">
              <a:buNone/>
            </a:pPr>
            <a:endParaRPr lang="fi-FI" sz="2550" dirty="0">
              <a:solidFill>
                <a:schemeClr val="accent1">
                  <a:lumMod val="60000"/>
                  <a:lumOff val="40000"/>
                </a:schemeClr>
              </a:solidFill>
              <a:hlinkClick r:id="rId2">
                <a:extLst>
                  <a:ext uri="{A12FA001-AC4F-418D-AE19-62706E023703}">
                    <ahyp:hlinkClr xmlns:ahyp="http://schemas.microsoft.com/office/drawing/2018/hyperlinkcolor" val="tx"/>
                  </a:ext>
                </a:extLst>
              </a:hlinkClick>
            </a:endParaRPr>
          </a:p>
          <a:p>
            <a:pPr marL="0" indent="0" algn="r">
              <a:buNone/>
            </a:pPr>
            <a:r>
              <a:rPr lang="fi-FI" sz="2550" dirty="0">
                <a:solidFill>
                  <a:schemeClr val="accent1">
                    <a:lumMod val="60000"/>
                    <a:lumOff val="40000"/>
                  </a:schemeClr>
                </a:solidFill>
                <a:hlinkClick r:id="rId2">
                  <a:extLst>
                    <a:ext uri="{A12FA001-AC4F-418D-AE19-62706E023703}">
                      <ahyp:hlinkClr xmlns:ahyp="http://schemas.microsoft.com/office/drawing/2018/hyperlinkcolor" val="tx"/>
                    </a:ext>
                  </a:extLst>
                </a:hlinkClick>
              </a:rPr>
              <a:t>www.koulukunnossa.fi</a:t>
            </a:r>
            <a:endParaRPr lang="fi-FI" sz="2550" dirty="0">
              <a:solidFill>
                <a:schemeClr val="accent1">
                  <a:lumMod val="60000"/>
                  <a:lumOff val="40000"/>
                </a:schemeClr>
              </a:solidFill>
            </a:endParaRPr>
          </a:p>
          <a:p>
            <a:pPr marL="0" indent="0">
              <a:buNone/>
            </a:pPr>
            <a:endParaRPr lang="fi-FI" dirty="0"/>
          </a:p>
        </p:txBody>
      </p:sp>
      <p:sp>
        <p:nvSpPr>
          <p:cNvPr id="5" name="Dian numeron paikkamerkki 4">
            <a:extLst>
              <a:ext uri="{FF2B5EF4-FFF2-40B4-BE49-F238E27FC236}">
                <a16:creationId xmlns:a16="http://schemas.microsoft.com/office/drawing/2014/main" id="{E2061E6E-96C7-4402-B711-37457EA30E15}"/>
              </a:ext>
            </a:extLst>
          </p:cNvPr>
          <p:cNvSpPr>
            <a:spLocks noGrp="1"/>
          </p:cNvSpPr>
          <p:nvPr>
            <p:ph type="sldNum" sz="quarter" idx="4"/>
          </p:nvPr>
        </p:nvSpPr>
        <p:spPr/>
        <p:txBody>
          <a:bodyPr/>
          <a:lstStyle/>
          <a:p>
            <a:pPr defTabSz="1371600">
              <a:defRPr/>
            </a:pPr>
            <a:fld id="{F3EE06F1-2D77-A44E-97FA-F679B9CB76D5}" type="slidenum">
              <a:rPr lang="fi-FI">
                <a:solidFill>
                  <a:srgbClr val="212121">
                    <a:tint val="75000"/>
                  </a:srgbClr>
                </a:solidFill>
                <a:latin typeface="Calibri" panose="020F0502020204030204"/>
              </a:rPr>
              <a:pPr defTabSz="1371600">
                <a:defRPr/>
              </a:pPr>
              <a:t>5</a:t>
            </a:fld>
            <a:endParaRPr lang="fi-FI" dirty="0">
              <a:solidFill>
                <a:srgbClr val="212121">
                  <a:tint val="75000"/>
                </a:srgbClr>
              </a:solidFill>
              <a:latin typeface="Calibri" panose="020F0502020204030204"/>
            </a:endParaRPr>
          </a:p>
        </p:txBody>
      </p:sp>
      <p:pic>
        <p:nvPicPr>
          <p:cNvPr id="1026" name="Picture 2" descr="Yleinen varoitusmerkki">
            <a:extLst>
              <a:ext uri="{FF2B5EF4-FFF2-40B4-BE49-F238E27FC236}">
                <a16:creationId xmlns:a16="http://schemas.microsoft.com/office/drawing/2014/main" id="{88300302-8D3D-432E-862E-AF39C1E62E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3209" y="4000500"/>
            <a:ext cx="1642655" cy="143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68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9F8"/>
        </a:solidFill>
        <a:effectLst/>
      </p:bgPr>
    </p:bg>
    <p:spTree>
      <p:nvGrpSpPr>
        <p:cNvPr id="1" name=""/>
        <p:cNvGrpSpPr/>
        <p:nvPr/>
      </p:nvGrpSpPr>
      <p:grpSpPr>
        <a:xfrm>
          <a:off x="0" y="0"/>
          <a:ext cx="0" cy="0"/>
          <a:chOff x="0" y="0"/>
          <a:chExt cx="0" cy="0"/>
        </a:xfrm>
      </p:grpSpPr>
      <p:grpSp>
        <p:nvGrpSpPr>
          <p:cNvPr id="2" name="Group 2"/>
          <p:cNvGrpSpPr/>
          <p:nvPr/>
        </p:nvGrpSpPr>
        <p:grpSpPr>
          <a:xfrm>
            <a:off x="13167484" y="1191247"/>
            <a:ext cx="4494687" cy="7904505"/>
            <a:chOff x="0" y="0"/>
            <a:chExt cx="1119793" cy="1969305"/>
          </a:xfrm>
        </p:grpSpPr>
        <p:sp>
          <p:nvSpPr>
            <p:cNvPr id="3" name="Freeform 3"/>
            <p:cNvSpPr/>
            <p:nvPr/>
          </p:nvSpPr>
          <p:spPr>
            <a:xfrm>
              <a:off x="0" y="0"/>
              <a:ext cx="1119793" cy="1969305"/>
            </a:xfrm>
            <a:custGeom>
              <a:avLst/>
              <a:gdLst/>
              <a:ahLst/>
              <a:cxnLst/>
              <a:rect l="l" t="t" r="r" b="b"/>
              <a:pathLst>
                <a:path w="1119793" h="1969305">
                  <a:moveTo>
                    <a:pt x="0" y="0"/>
                  </a:moveTo>
                  <a:lnTo>
                    <a:pt x="1119793" y="0"/>
                  </a:lnTo>
                  <a:lnTo>
                    <a:pt x="1119793" y="1969305"/>
                  </a:lnTo>
                  <a:lnTo>
                    <a:pt x="0" y="1969305"/>
                  </a:lnTo>
                  <a:close/>
                </a:path>
              </a:pathLst>
            </a:custGeom>
            <a:solidFill>
              <a:srgbClr val="F8DE79"/>
            </a:solidFill>
          </p:spPr>
        </p:sp>
        <p:sp>
          <p:nvSpPr>
            <p:cNvPr id="4" name="TextBox 4"/>
            <p:cNvSpPr txBox="1"/>
            <p:nvPr/>
          </p:nvSpPr>
          <p:spPr>
            <a:xfrm>
              <a:off x="0" y="-19050"/>
              <a:ext cx="812800" cy="831850"/>
            </a:xfrm>
            <a:prstGeom prst="rect">
              <a:avLst/>
            </a:prstGeom>
          </p:spPr>
          <p:txBody>
            <a:bodyPr lIns="27093" tIns="27093" rIns="27093" bIns="27093" rtlCol="0" anchor="ctr"/>
            <a:lstStyle/>
            <a:p>
              <a:pPr algn="ctr">
                <a:lnSpc>
                  <a:spcPts val="1493"/>
                </a:lnSpc>
              </a:pPr>
              <a:endParaRPr dirty="0"/>
            </a:p>
          </p:txBody>
        </p:sp>
      </p:grpSp>
      <p:grpSp>
        <p:nvGrpSpPr>
          <p:cNvPr id="5" name="Group 5"/>
          <p:cNvGrpSpPr/>
          <p:nvPr/>
        </p:nvGrpSpPr>
        <p:grpSpPr>
          <a:xfrm>
            <a:off x="12523833" y="2276558"/>
            <a:ext cx="4077640" cy="5923027"/>
            <a:chOff x="0" y="0"/>
            <a:chExt cx="5436853" cy="7897369"/>
          </a:xfrm>
        </p:grpSpPr>
        <p:pic>
          <p:nvPicPr>
            <p:cNvPr id="6" name="Picture 6"/>
            <p:cNvPicPr>
              <a:picLocks noChangeAspect="1"/>
            </p:cNvPicPr>
            <p:nvPr/>
          </p:nvPicPr>
          <p:blipFill>
            <a:blip r:embed="rId2"/>
            <a:srcRect l="27052" r="27052"/>
            <a:stretch>
              <a:fillRect/>
            </a:stretch>
          </p:blipFill>
          <p:spPr>
            <a:xfrm>
              <a:off x="0" y="0"/>
              <a:ext cx="5436853" cy="7897369"/>
            </a:xfrm>
            <a:prstGeom prst="rect">
              <a:avLst/>
            </a:prstGeom>
          </p:spPr>
        </p:pic>
      </p:grpSp>
      <p:pic>
        <p:nvPicPr>
          <p:cNvPr id="7" name="Picture 7"/>
          <p:cNvPicPr>
            <a:picLocks noChangeAspect="1"/>
          </p:cNvPicPr>
          <p:nvPr/>
        </p:nvPicPr>
        <p:blipFill>
          <a:blip r:embed="rId3"/>
          <a:srcRect r="1021" b="750"/>
          <a:stretch>
            <a:fillRect/>
          </a:stretch>
        </p:blipFill>
        <p:spPr>
          <a:xfrm>
            <a:off x="15525740" y="254634"/>
            <a:ext cx="2556573" cy="983163"/>
          </a:xfrm>
          <a:prstGeom prst="rect">
            <a:avLst/>
          </a:prstGeom>
        </p:spPr>
      </p:pic>
      <p:pic>
        <p:nvPicPr>
          <p:cNvPr id="8" name="Picture 8"/>
          <p:cNvPicPr>
            <a:picLocks noChangeAspect="1"/>
          </p:cNvPicPr>
          <p:nvPr/>
        </p:nvPicPr>
        <p:blipFill>
          <a:blip r:embed="rId4"/>
          <a:srcRect r="2084" b="1847"/>
          <a:stretch>
            <a:fillRect/>
          </a:stretch>
        </p:blipFill>
        <p:spPr>
          <a:xfrm>
            <a:off x="364170" y="9529818"/>
            <a:ext cx="1847001" cy="467451"/>
          </a:xfrm>
          <a:prstGeom prst="rect">
            <a:avLst/>
          </a:prstGeom>
        </p:spPr>
      </p:pic>
      <p:sp>
        <p:nvSpPr>
          <p:cNvPr id="9" name="TextBox 9"/>
          <p:cNvSpPr txBox="1"/>
          <p:nvPr/>
        </p:nvSpPr>
        <p:spPr>
          <a:xfrm>
            <a:off x="577183" y="2804641"/>
            <a:ext cx="11764117" cy="6966522"/>
          </a:xfrm>
          <a:prstGeom prst="rect">
            <a:avLst/>
          </a:prstGeom>
        </p:spPr>
        <p:txBody>
          <a:bodyPr wrap="square" lIns="0" tIns="0" rIns="0" bIns="0" rtlCol="0" anchor="t">
            <a:spAutoFit/>
          </a:bodyPr>
          <a:lstStyle/>
          <a:p>
            <a:pPr lvl="0">
              <a:defRPr/>
            </a:pPr>
            <a:r>
              <a:rPr lang="fi-FI" sz="3600" b="1" dirty="0">
                <a:solidFill>
                  <a:srgbClr val="212121"/>
                </a:solidFill>
              </a:rPr>
              <a:t>Koulussa poissaoloja ennaltaehkäistään 1.luokalta alkaen seuraavasti:</a:t>
            </a:r>
          </a:p>
          <a:p>
            <a:pPr lvl="0">
              <a:defRPr/>
            </a:pPr>
            <a:endParaRPr lang="fi-FI" sz="2800" b="1" dirty="0">
              <a:solidFill>
                <a:srgbClr val="212121"/>
              </a:solidFill>
            </a:endParaRPr>
          </a:p>
          <a:p>
            <a:pPr marL="342900" lvl="0" indent="-342900">
              <a:buFont typeface="Arial" panose="020B0604020202020204" pitchFamily="34" charset="0"/>
              <a:buChar char="•"/>
              <a:defRPr/>
            </a:pPr>
            <a:r>
              <a:rPr lang="fi-FI" sz="3200" dirty="0">
                <a:solidFill>
                  <a:srgbClr val="212121"/>
                </a:solidFill>
              </a:rPr>
              <a:t>Vahvistetaan läsnäoloa tukevaa koulun toimintakulttuuria, osallisuutta ja yhteisöllisyyttä.</a:t>
            </a:r>
          </a:p>
          <a:p>
            <a:pPr marL="342900" lvl="0" indent="-342900">
              <a:buFont typeface="Arial" panose="020B0604020202020204" pitchFamily="34" charset="0"/>
              <a:buChar char="•"/>
              <a:defRPr/>
            </a:pPr>
            <a:r>
              <a:rPr lang="fi-FI" sz="3200" dirty="0">
                <a:solidFill>
                  <a:srgbClr val="212121"/>
                </a:solidFill>
              </a:rPr>
              <a:t>Tuetaan ja arvostetaan hyviä oppilaiden ja opettajien välisiä suhteita.</a:t>
            </a:r>
          </a:p>
          <a:p>
            <a:pPr marL="342900" lvl="0" indent="-342900">
              <a:buFont typeface="Arial" panose="020B0604020202020204" pitchFamily="34" charset="0"/>
              <a:buChar char="•"/>
              <a:defRPr/>
            </a:pPr>
            <a:r>
              <a:rPr lang="fi-FI" sz="3200" dirty="0">
                <a:solidFill>
                  <a:srgbClr val="212121"/>
                </a:solidFill>
              </a:rPr>
              <a:t>Vahvistetaan hyvää vuorovaikutusta ja yhteistyötä kodin kanssa.</a:t>
            </a:r>
          </a:p>
          <a:p>
            <a:pPr marL="342900" lvl="0" indent="-342900">
              <a:buFont typeface="Arial" panose="020B0604020202020204" pitchFamily="34" charset="0"/>
              <a:buChar char="•"/>
              <a:defRPr/>
            </a:pPr>
            <a:r>
              <a:rPr lang="fi-FI" sz="3200" dirty="0">
                <a:solidFill>
                  <a:srgbClr val="212121"/>
                </a:solidFill>
              </a:rPr>
              <a:t>Vahvistetaan tunne- ja vuorovaikutustaitoja.</a:t>
            </a:r>
          </a:p>
          <a:p>
            <a:pPr marL="342900" lvl="0" indent="-342900">
              <a:buFont typeface="Arial" panose="020B0604020202020204" pitchFamily="34" charset="0"/>
              <a:buChar char="•"/>
              <a:defRPr/>
            </a:pPr>
            <a:r>
              <a:rPr lang="fi-FI" sz="3200" dirty="0">
                <a:solidFill>
                  <a:srgbClr val="212121"/>
                </a:solidFill>
              </a:rPr>
              <a:t>Huomioidaan ja poistetaan yleisimmät osallistumisen esteet.</a:t>
            </a:r>
          </a:p>
          <a:p>
            <a:pPr marL="342900" lvl="0" indent="-342900">
              <a:buFont typeface="Arial" panose="020B0604020202020204" pitchFamily="34" charset="0"/>
              <a:buChar char="•"/>
              <a:defRPr/>
            </a:pPr>
            <a:r>
              <a:rPr lang="fi-FI" sz="3200" dirty="0">
                <a:solidFill>
                  <a:srgbClr val="212121"/>
                </a:solidFill>
              </a:rPr>
              <a:t>Taataan turvallinen oppimisympäristö ja ehkäistään kiusaamista.</a:t>
            </a:r>
          </a:p>
          <a:p>
            <a:pPr marL="342900" lvl="0" indent="-342900">
              <a:buFont typeface="Arial" panose="020B0604020202020204" pitchFamily="34" charset="0"/>
              <a:buChar char="•"/>
              <a:defRPr/>
            </a:pPr>
            <a:r>
              <a:rPr lang="fi-FI" sz="3200" dirty="0">
                <a:solidFill>
                  <a:srgbClr val="212121"/>
                </a:solidFill>
              </a:rPr>
              <a:t>Ymmärretään poissaolojen merkitys oppimisen ja hyvinvoinnin riskitekijänä.</a:t>
            </a:r>
          </a:p>
          <a:p>
            <a:pPr marL="342900" lvl="0" indent="-342900">
              <a:buFont typeface="Arial" panose="020B0604020202020204" pitchFamily="34" charset="0"/>
              <a:buChar char="•"/>
              <a:defRPr/>
            </a:pPr>
            <a:r>
              <a:rPr lang="fi-FI" sz="3200" dirty="0">
                <a:solidFill>
                  <a:srgbClr val="212121"/>
                </a:solidFill>
              </a:rPr>
              <a:t>Seurataan poissaoloja suunnitelmallisesti yksilö- ja ryhmätasolla.</a:t>
            </a:r>
          </a:p>
          <a:p>
            <a:pPr algn="ctr">
              <a:lnSpc>
                <a:spcPts val="4199"/>
              </a:lnSpc>
              <a:spcBef>
                <a:spcPct val="0"/>
              </a:spcBef>
            </a:pPr>
            <a:endParaRPr lang="en-US" sz="2999" dirty="0">
              <a:solidFill>
                <a:srgbClr val="000000"/>
              </a:solidFill>
              <a:latin typeface="Open Sans Light"/>
            </a:endParaRPr>
          </a:p>
        </p:txBody>
      </p:sp>
      <p:sp>
        <p:nvSpPr>
          <p:cNvPr id="10" name="TextBox 10"/>
          <p:cNvSpPr txBox="1"/>
          <p:nvPr/>
        </p:nvSpPr>
        <p:spPr>
          <a:xfrm>
            <a:off x="990600" y="533340"/>
            <a:ext cx="10227446" cy="1554015"/>
          </a:xfrm>
          <a:prstGeom prst="rect">
            <a:avLst/>
          </a:prstGeom>
        </p:spPr>
        <p:txBody>
          <a:bodyPr wrap="square" lIns="0" tIns="0" rIns="0" bIns="0" rtlCol="0" anchor="t">
            <a:spAutoFit/>
          </a:bodyPr>
          <a:lstStyle/>
          <a:p>
            <a:pPr algn="ctr"/>
            <a:r>
              <a:rPr lang="en-US" sz="5049" dirty="0">
                <a:solidFill>
                  <a:srgbClr val="000000"/>
                </a:solidFill>
                <a:latin typeface="Montserrat Extra-Bold"/>
              </a:rPr>
              <a:t>Läsnäolon tukeminen ja poissaolojen ehkäisy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9F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066270" cy="10287000"/>
            <a:chOff x="0" y="0"/>
            <a:chExt cx="1334326" cy="2709333"/>
          </a:xfrm>
        </p:grpSpPr>
        <p:sp>
          <p:nvSpPr>
            <p:cNvPr id="3" name="Freeform 3"/>
            <p:cNvSpPr/>
            <p:nvPr/>
          </p:nvSpPr>
          <p:spPr>
            <a:xfrm>
              <a:off x="0" y="0"/>
              <a:ext cx="1334326" cy="2709333"/>
            </a:xfrm>
            <a:custGeom>
              <a:avLst/>
              <a:gdLst/>
              <a:ahLst/>
              <a:cxnLst/>
              <a:rect l="l" t="t" r="r" b="b"/>
              <a:pathLst>
                <a:path w="1334326" h="2709333">
                  <a:moveTo>
                    <a:pt x="0" y="0"/>
                  </a:moveTo>
                  <a:lnTo>
                    <a:pt x="1334326" y="0"/>
                  </a:lnTo>
                  <a:lnTo>
                    <a:pt x="1334326" y="2709333"/>
                  </a:lnTo>
                  <a:lnTo>
                    <a:pt x="0" y="2709333"/>
                  </a:lnTo>
                  <a:close/>
                </a:path>
              </a:pathLst>
            </a:custGeom>
            <a:solidFill>
              <a:srgbClr val="F8DE7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5" name="Group 5"/>
          <p:cNvGrpSpPr/>
          <p:nvPr/>
        </p:nvGrpSpPr>
        <p:grpSpPr>
          <a:xfrm>
            <a:off x="1048005" y="1421277"/>
            <a:ext cx="5375189" cy="6456405"/>
            <a:chOff x="0" y="0"/>
            <a:chExt cx="7166919" cy="8608541"/>
          </a:xfrm>
        </p:grpSpPr>
        <p:pic>
          <p:nvPicPr>
            <p:cNvPr id="6" name="Picture 6"/>
            <p:cNvPicPr>
              <a:picLocks noChangeAspect="1"/>
            </p:cNvPicPr>
            <p:nvPr/>
          </p:nvPicPr>
          <p:blipFill>
            <a:blip r:embed="rId2"/>
            <a:srcRect l="22318" r="22318"/>
            <a:stretch>
              <a:fillRect/>
            </a:stretch>
          </p:blipFill>
          <p:spPr>
            <a:xfrm>
              <a:off x="0" y="0"/>
              <a:ext cx="7166919" cy="8608541"/>
            </a:xfrm>
            <a:prstGeom prst="rect">
              <a:avLst/>
            </a:prstGeom>
          </p:spPr>
        </p:pic>
      </p:grpSp>
      <p:pic>
        <p:nvPicPr>
          <p:cNvPr id="7" name="Picture 7"/>
          <p:cNvPicPr>
            <a:picLocks noChangeAspect="1"/>
          </p:cNvPicPr>
          <p:nvPr/>
        </p:nvPicPr>
        <p:blipFill>
          <a:blip r:embed="rId3"/>
          <a:srcRect r="1021" b="750"/>
          <a:stretch>
            <a:fillRect/>
          </a:stretch>
        </p:blipFill>
        <p:spPr>
          <a:xfrm>
            <a:off x="15525740" y="254634"/>
            <a:ext cx="2556573" cy="983163"/>
          </a:xfrm>
          <a:prstGeom prst="rect">
            <a:avLst/>
          </a:prstGeom>
        </p:spPr>
      </p:pic>
      <p:pic>
        <p:nvPicPr>
          <p:cNvPr id="8" name="Picture 8"/>
          <p:cNvPicPr>
            <a:picLocks noChangeAspect="1"/>
          </p:cNvPicPr>
          <p:nvPr/>
        </p:nvPicPr>
        <p:blipFill>
          <a:blip r:embed="rId4"/>
          <a:srcRect r="2084" b="2449"/>
          <a:stretch>
            <a:fillRect/>
          </a:stretch>
        </p:blipFill>
        <p:spPr>
          <a:xfrm>
            <a:off x="364170" y="9531252"/>
            <a:ext cx="1847001" cy="464583"/>
          </a:xfrm>
          <a:prstGeom prst="rect">
            <a:avLst/>
          </a:prstGeom>
        </p:spPr>
      </p:pic>
      <p:sp>
        <p:nvSpPr>
          <p:cNvPr id="9" name="TextBox 9"/>
          <p:cNvSpPr txBox="1"/>
          <p:nvPr/>
        </p:nvSpPr>
        <p:spPr>
          <a:xfrm>
            <a:off x="6781800" y="2019300"/>
            <a:ext cx="10477500" cy="8591455"/>
          </a:xfrm>
          <a:prstGeom prst="rect">
            <a:avLst/>
          </a:prstGeom>
        </p:spPr>
        <p:txBody>
          <a:bodyPr wrap="square" lIns="0" tIns="0" rIns="0" bIns="0" rtlCol="0" anchor="t">
            <a:spAutoFit/>
          </a:bodyPr>
          <a:lstStyle/>
          <a:p>
            <a:pPr algn="ctr">
              <a:lnSpc>
                <a:spcPts val="4199"/>
              </a:lnSpc>
              <a:spcBef>
                <a:spcPct val="0"/>
              </a:spcBef>
            </a:pPr>
            <a:r>
              <a:rPr lang="fi-FI" sz="3200" dirty="0">
                <a:solidFill>
                  <a:srgbClr val="212121"/>
                </a:solidFill>
              </a:rPr>
              <a:t>Ryhmäyttämisellä tarkoitetaan prosessia, jossa ryhmän jäsenten keskinäistä vuorovaikutusta, luottamusta, viihtymistä ja tuntemista kehitetään ja tuetaan tietoisesti. Ryhmäyttämisen tavoitteena on muodostaa toimiva ja turvallinen luokka, jossa oppilaat tuntevat olevansa osa ryhmää. Tärkeintä on osallisuus sekä ryhmän jäsenten keskinäinen kohtaaminen. </a:t>
            </a:r>
            <a:endParaRPr lang="fi-FI" sz="3200" b="1" dirty="0">
              <a:solidFill>
                <a:srgbClr val="212121"/>
              </a:solidFill>
            </a:endParaRPr>
          </a:p>
          <a:p>
            <a:pPr algn="ctr">
              <a:lnSpc>
                <a:spcPts val="4199"/>
              </a:lnSpc>
              <a:spcBef>
                <a:spcPct val="0"/>
              </a:spcBef>
            </a:pPr>
            <a:endParaRPr lang="fi-FI" sz="3200" b="1" dirty="0">
              <a:solidFill>
                <a:srgbClr val="212121"/>
              </a:solidFill>
            </a:endParaRPr>
          </a:p>
          <a:p>
            <a:pPr algn="ctr">
              <a:lnSpc>
                <a:spcPts val="4199"/>
              </a:lnSpc>
              <a:spcBef>
                <a:spcPct val="0"/>
              </a:spcBef>
            </a:pPr>
            <a:r>
              <a:rPr lang="fi-FI" sz="3200" b="1" dirty="0">
                <a:solidFill>
                  <a:srgbClr val="212121"/>
                </a:solidFill>
              </a:rPr>
              <a:t>Ryhmäytyminen on jatkuva prosessi</a:t>
            </a:r>
            <a:r>
              <a:rPr lang="fi-FI" sz="3200" dirty="0">
                <a:solidFill>
                  <a:srgbClr val="212121"/>
                </a:solidFill>
              </a:rPr>
              <a:t>, jota tehdään koulussa paitsi erillisinä tuokioina myös oppituntien yhteydessä. Turvallinen ryhmä on sekä oppimisen, että kouluhyvinvoinnin edellytys, joten ryhmää ryhmäytetään niin paljon, kuin toimivan ryhmän rakentuminen sitä vaatii. </a:t>
            </a:r>
          </a:p>
          <a:p>
            <a:pPr algn="ctr">
              <a:lnSpc>
                <a:spcPts val="4199"/>
              </a:lnSpc>
              <a:spcBef>
                <a:spcPct val="0"/>
              </a:spcBef>
            </a:pPr>
            <a:r>
              <a:rPr lang="fi-FI" sz="3200" b="1" dirty="0">
                <a:solidFill>
                  <a:srgbClr val="212121"/>
                </a:solidFill>
              </a:rPr>
              <a:t>Ryhmäyttämiseen kiinnitetään erityistä huomiota </a:t>
            </a:r>
            <a:r>
              <a:rPr lang="fi-FI" sz="3200" dirty="0">
                <a:solidFill>
                  <a:srgbClr val="212121"/>
                </a:solidFill>
              </a:rPr>
              <a:t>(1.lk ja 7.lk)  tai kun ryhmään tulee muutoksia esim. oppilas- tai opettajavaihdoksia. </a:t>
            </a:r>
          </a:p>
          <a:p>
            <a:pPr algn="ctr">
              <a:lnSpc>
                <a:spcPts val="4199"/>
              </a:lnSpc>
              <a:spcBef>
                <a:spcPct val="0"/>
              </a:spcBef>
            </a:pPr>
            <a:endParaRPr lang="fi-FI" sz="3200" dirty="0">
              <a:solidFill>
                <a:srgbClr val="212121"/>
              </a:solidFill>
            </a:endParaRPr>
          </a:p>
        </p:txBody>
      </p:sp>
      <p:sp>
        <p:nvSpPr>
          <p:cNvPr id="10" name="TextBox 10"/>
          <p:cNvSpPr txBox="1"/>
          <p:nvPr/>
        </p:nvSpPr>
        <p:spPr>
          <a:xfrm>
            <a:off x="7391400" y="816367"/>
            <a:ext cx="7467600" cy="842859"/>
          </a:xfrm>
          <a:prstGeom prst="rect">
            <a:avLst/>
          </a:prstGeom>
        </p:spPr>
        <p:txBody>
          <a:bodyPr wrap="square" lIns="0" tIns="0" rIns="0" bIns="0" rtlCol="0" anchor="t">
            <a:spAutoFit/>
          </a:bodyPr>
          <a:lstStyle/>
          <a:p>
            <a:pPr>
              <a:lnSpc>
                <a:spcPts val="7069"/>
              </a:lnSpc>
            </a:pPr>
            <a:r>
              <a:rPr lang="en-US" sz="5049" dirty="0">
                <a:solidFill>
                  <a:srgbClr val="000000"/>
                </a:solidFill>
                <a:latin typeface="Montserrat Extra-Bold"/>
              </a:rPr>
              <a:t>Ryhmäyttäminen</a:t>
            </a:r>
          </a:p>
        </p:txBody>
      </p:sp>
      <p:sp>
        <p:nvSpPr>
          <p:cNvPr id="11" name="Tekstiruutu 10">
            <a:extLst>
              <a:ext uri="{FF2B5EF4-FFF2-40B4-BE49-F238E27FC236}">
                <a16:creationId xmlns:a16="http://schemas.microsoft.com/office/drawing/2014/main" id="{DF462666-070C-46D2-90AA-13EDB269C07A}"/>
              </a:ext>
            </a:extLst>
          </p:cNvPr>
          <p:cNvSpPr txBox="1"/>
          <p:nvPr/>
        </p:nvSpPr>
        <p:spPr>
          <a:xfrm>
            <a:off x="1287670" y="7512681"/>
            <a:ext cx="4895860" cy="1569660"/>
          </a:xfrm>
          <a:prstGeom prst="rect">
            <a:avLst/>
          </a:prstGeom>
          <a:solidFill>
            <a:schemeClr val="accent6"/>
          </a:solidFill>
          <a:ln>
            <a:solidFill>
              <a:srgbClr val="FF0000"/>
            </a:solidFill>
          </a:ln>
        </p:spPr>
        <p:txBody>
          <a:bodyPr wrap="square" rtlCol="0">
            <a:spAutoFit/>
          </a:bodyPr>
          <a:lstStyle/>
          <a:p>
            <a:r>
              <a:rPr lang="fi-FI" sz="3200" dirty="0"/>
              <a:t>Oppilaan kouluun kiinnittymistä tuetaan ryhmäyttämällä!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9F8"/>
        </a:solidFill>
        <a:effectLst/>
      </p:bgPr>
    </p:bg>
    <p:spTree>
      <p:nvGrpSpPr>
        <p:cNvPr id="1" name=""/>
        <p:cNvGrpSpPr/>
        <p:nvPr/>
      </p:nvGrpSpPr>
      <p:grpSpPr>
        <a:xfrm>
          <a:off x="0" y="0"/>
          <a:ext cx="0" cy="0"/>
          <a:chOff x="0" y="0"/>
          <a:chExt cx="0" cy="0"/>
        </a:xfrm>
      </p:grpSpPr>
      <p:grpSp>
        <p:nvGrpSpPr>
          <p:cNvPr id="2" name="Group 2"/>
          <p:cNvGrpSpPr/>
          <p:nvPr/>
        </p:nvGrpSpPr>
        <p:grpSpPr>
          <a:xfrm>
            <a:off x="13221730" y="0"/>
            <a:ext cx="5066270" cy="10287000"/>
            <a:chOff x="0" y="0"/>
            <a:chExt cx="1334326" cy="2709333"/>
          </a:xfrm>
        </p:grpSpPr>
        <p:sp>
          <p:nvSpPr>
            <p:cNvPr id="3" name="Freeform 3"/>
            <p:cNvSpPr/>
            <p:nvPr/>
          </p:nvSpPr>
          <p:spPr>
            <a:xfrm>
              <a:off x="0" y="0"/>
              <a:ext cx="1334326" cy="2709333"/>
            </a:xfrm>
            <a:custGeom>
              <a:avLst/>
              <a:gdLst/>
              <a:ahLst/>
              <a:cxnLst/>
              <a:rect l="l" t="t" r="r" b="b"/>
              <a:pathLst>
                <a:path w="1334326" h="2709333">
                  <a:moveTo>
                    <a:pt x="0" y="0"/>
                  </a:moveTo>
                  <a:lnTo>
                    <a:pt x="1334326" y="0"/>
                  </a:lnTo>
                  <a:lnTo>
                    <a:pt x="1334326" y="2709333"/>
                  </a:lnTo>
                  <a:lnTo>
                    <a:pt x="0" y="2709333"/>
                  </a:lnTo>
                  <a:close/>
                </a:path>
              </a:pathLst>
            </a:custGeom>
            <a:solidFill>
              <a:srgbClr val="F8DE7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5" name="Group 5"/>
          <p:cNvGrpSpPr/>
          <p:nvPr/>
        </p:nvGrpSpPr>
        <p:grpSpPr>
          <a:xfrm>
            <a:off x="11884111" y="1915297"/>
            <a:ext cx="5375189" cy="6456405"/>
            <a:chOff x="0" y="0"/>
            <a:chExt cx="7166919" cy="8608541"/>
          </a:xfrm>
        </p:grpSpPr>
        <p:pic>
          <p:nvPicPr>
            <p:cNvPr id="6" name="Picture 6"/>
            <p:cNvPicPr>
              <a:picLocks noChangeAspect="1"/>
            </p:cNvPicPr>
            <p:nvPr/>
          </p:nvPicPr>
          <p:blipFill>
            <a:blip r:embed="rId2"/>
            <a:srcRect l="22248" r="22248"/>
            <a:stretch>
              <a:fillRect/>
            </a:stretch>
          </p:blipFill>
          <p:spPr>
            <a:xfrm>
              <a:off x="0" y="0"/>
              <a:ext cx="7166919" cy="8608541"/>
            </a:xfrm>
            <a:prstGeom prst="rect">
              <a:avLst/>
            </a:prstGeom>
          </p:spPr>
        </p:pic>
      </p:grpSp>
      <p:pic>
        <p:nvPicPr>
          <p:cNvPr id="7" name="Picture 7"/>
          <p:cNvPicPr>
            <a:picLocks noChangeAspect="1"/>
          </p:cNvPicPr>
          <p:nvPr/>
        </p:nvPicPr>
        <p:blipFill>
          <a:blip r:embed="rId3"/>
          <a:srcRect r="1021" b="750"/>
          <a:stretch>
            <a:fillRect/>
          </a:stretch>
        </p:blipFill>
        <p:spPr>
          <a:xfrm>
            <a:off x="15525740" y="254634"/>
            <a:ext cx="2556573" cy="983163"/>
          </a:xfrm>
          <a:prstGeom prst="rect">
            <a:avLst/>
          </a:prstGeom>
        </p:spPr>
      </p:pic>
      <p:pic>
        <p:nvPicPr>
          <p:cNvPr id="8" name="Picture 8"/>
          <p:cNvPicPr>
            <a:picLocks noChangeAspect="1"/>
          </p:cNvPicPr>
          <p:nvPr/>
        </p:nvPicPr>
        <p:blipFill>
          <a:blip r:embed="rId4"/>
          <a:srcRect r="2084" b="1847"/>
          <a:stretch>
            <a:fillRect/>
          </a:stretch>
        </p:blipFill>
        <p:spPr>
          <a:xfrm>
            <a:off x="364170" y="9529818"/>
            <a:ext cx="1847001" cy="467451"/>
          </a:xfrm>
          <a:prstGeom prst="rect">
            <a:avLst/>
          </a:prstGeom>
        </p:spPr>
      </p:pic>
      <p:sp>
        <p:nvSpPr>
          <p:cNvPr id="9" name="TextBox 9"/>
          <p:cNvSpPr txBox="1"/>
          <p:nvPr/>
        </p:nvSpPr>
        <p:spPr>
          <a:xfrm>
            <a:off x="912342" y="1850477"/>
            <a:ext cx="10020300" cy="8050409"/>
          </a:xfrm>
          <a:prstGeom prst="rect">
            <a:avLst/>
          </a:prstGeom>
        </p:spPr>
        <p:txBody>
          <a:bodyPr wrap="square" lIns="0" tIns="0" rIns="0" bIns="0" rtlCol="0" anchor="t">
            <a:spAutoFit/>
          </a:bodyPr>
          <a:lstStyle/>
          <a:p>
            <a:pPr>
              <a:lnSpc>
                <a:spcPts val="4199"/>
              </a:lnSpc>
              <a:spcBef>
                <a:spcPct val="0"/>
              </a:spcBef>
            </a:pPr>
            <a:r>
              <a:rPr lang="fi-FI" sz="3500" dirty="0">
                <a:latin typeface="Open Sans" panose="020B0606030504020204" pitchFamily="34" charset="0"/>
                <a:ea typeface="Open Sans" panose="020B0606030504020204" pitchFamily="34" charset="0"/>
                <a:cs typeface="Open Sans" panose="020B0606030504020204" pitchFamily="34" charset="0"/>
              </a:rPr>
              <a:t>Huoltajan lakisääteinen velvollisuus on huolehtia siitä, että lapsen oppivelvollisuus tulee suoritettua. </a:t>
            </a:r>
          </a:p>
          <a:p>
            <a:pPr>
              <a:lnSpc>
                <a:spcPts val="4199"/>
              </a:lnSpc>
              <a:spcBef>
                <a:spcPct val="0"/>
              </a:spcBef>
            </a:pPr>
            <a:endParaRPr lang="fi-FI" sz="3200" dirty="0">
              <a:latin typeface="Open Sans" panose="020B0606030504020204" pitchFamily="34" charset="0"/>
              <a:ea typeface="Open Sans" panose="020B0606030504020204" pitchFamily="34" charset="0"/>
              <a:cs typeface="Open Sans" panose="020B0606030504020204" pitchFamily="34" charset="0"/>
            </a:endParaRPr>
          </a:p>
          <a:p>
            <a:pPr>
              <a:lnSpc>
                <a:spcPts val="4199"/>
              </a:lnSpc>
              <a:spcBef>
                <a:spcPct val="0"/>
              </a:spcBef>
            </a:pPr>
            <a:r>
              <a:rPr lang="fi-FI" sz="3500" dirty="0">
                <a:latin typeface="Open Sans" panose="020B0606030504020204" pitchFamily="34" charset="0"/>
                <a:ea typeface="Open Sans" panose="020B0606030504020204" pitchFamily="34" charset="0"/>
                <a:cs typeface="Open Sans" panose="020B0606030504020204" pitchFamily="34" charset="0"/>
              </a:rPr>
              <a:t>Oppilaan koulunkäyntiä tuetaan kotona: </a:t>
            </a:r>
          </a:p>
          <a:p>
            <a:pPr marL="457200" indent="-457200">
              <a:lnSpc>
                <a:spcPts val="4199"/>
              </a:lnSpc>
              <a:spcBef>
                <a:spcPct val="0"/>
              </a:spcBef>
              <a:buFont typeface="Arial" panose="020B0604020202020204" pitchFamily="34" charset="0"/>
              <a:buChar char="•"/>
            </a:pPr>
            <a:r>
              <a:rPr lang="fi-FI" sz="3200" b="1" dirty="0">
                <a:latin typeface="Open Sans" panose="020B0606030504020204" pitchFamily="34" charset="0"/>
                <a:ea typeface="Open Sans" panose="020B0606030504020204" pitchFamily="34" charset="0"/>
                <a:cs typeface="Open Sans" panose="020B0606030504020204" pitchFamily="34" charset="0"/>
              </a:rPr>
              <a:t>Toimimalla yhteistyössä koulun kanssa</a:t>
            </a:r>
          </a:p>
          <a:p>
            <a:pPr marL="457200" indent="-457200">
              <a:lnSpc>
                <a:spcPts val="4199"/>
              </a:lnSpc>
              <a:spcBef>
                <a:spcPct val="0"/>
              </a:spcBef>
              <a:buFont typeface="Arial" panose="020B0604020202020204" pitchFamily="34" charset="0"/>
              <a:buChar char="•"/>
            </a:pPr>
            <a:r>
              <a:rPr lang="fi-FI" sz="3200" b="1" dirty="0">
                <a:latin typeface="Open Sans" panose="020B0606030504020204" pitchFamily="34" charset="0"/>
                <a:ea typeface="Open Sans" panose="020B0606030504020204" pitchFamily="34" charset="0"/>
                <a:cs typeface="Open Sans" panose="020B0606030504020204" pitchFamily="34" charset="0"/>
              </a:rPr>
              <a:t>Arjen säännöllisillä rutiineilla </a:t>
            </a:r>
          </a:p>
          <a:p>
            <a:pPr marL="457200" indent="-457200">
              <a:lnSpc>
                <a:spcPts val="4199"/>
              </a:lnSpc>
              <a:spcBef>
                <a:spcPct val="0"/>
              </a:spcBef>
              <a:buFont typeface="Arial" panose="020B0604020202020204" pitchFamily="34" charset="0"/>
              <a:buChar char="•"/>
            </a:pPr>
            <a:r>
              <a:rPr lang="fi-FI" sz="3200" b="1" dirty="0">
                <a:latin typeface="Open Sans" panose="020B0606030504020204" pitchFamily="34" charset="0"/>
                <a:ea typeface="Open Sans" panose="020B0606030504020204" pitchFamily="34" charset="0"/>
                <a:cs typeface="Open Sans" panose="020B0606030504020204" pitchFamily="34" charset="0"/>
              </a:rPr>
              <a:t>Tukemalla kouluun lähtöä</a:t>
            </a:r>
          </a:p>
          <a:p>
            <a:pPr marL="457200" indent="-457200">
              <a:lnSpc>
                <a:spcPts val="4199"/>
              </a:lnSpc>
              <a:spcBef>
                <a:spcPct val="0"/>
              </a:spcBef>
              <a:buFont typeface="Arial" panose="020B0604020202020204" pitchFamily="34" charset="0"/>
              <a:buChar char="•"/>
            </a:pPr>
            <a:r>
              <a:rPr lang="fi-FI" sz="3200" b="1" dirty="0">
                <a:latin typeface="Open Sans" panose="020B0606030504020204" pitchFamily="34" charset="0"/>
                <a:ea typeface="Open Sans" panose="020B0606030504020204" pitchFamily="34" charset="0"/>
                <a:cs typeface="Open Sans" panose="020B0606030504020204" pitchFamily="34" charset="0"/>
              </a:rPr>
              <a:t>Luottamalla lapsen kasvuun</a:t>
            </a:r>
          </a:p>
          <a:p>
            <a:pPr marL="914400" lvl="1" indent="-457200">
              <a:lnSpc>
                <a:spcPts val="4199"/>
              </a:lnSpc>
              <a:spcBef>
                <a:spcPct val="0"/>
              </a:spcBef>
              <a:buFont typeface="Wingdings" panose="05000000000000000000" pitchFamily="2" charset="2"/>
              <a:buChar char="v"/>
            </a:pPr>
            <a:r>
              <a:rPr lang="fi-FI" sz="3200" dirty="0">
                <a:latin typeface="Open Sans" panose="020B0606030504020204" pitchFamily="34" charset="0"/>
                <a:ea typeface="Open Sans" panose="020B0606030504020204" pitchFamily="34" charset="0"/>
                <a:cs typeface="Open Sans" panose="020B0606030504020204" pitchFamily="34" charset="0"/>
              </a:rPr>
              <a:t>Kaikki oppivat, mutta eivät samaan tahtiin </a:t>
            </a:r>
          </a:p>
          <a:p>
            <a:pPr marL="457200" indent="-457200">
              <a:lnSpc>
                <a:spcPts val="4199"/>
              </a:lnSpc>
              <a:spcBef>
                <a:spcPct val="0"/>
              </a:spcBef>
              <a:buFont typeface="Arial" panose="020B0604020202020204" pitchFamily="34" charset="0"/>
              <a:buChar char="•"/>
            </a:pPr>
            <a:r>
              <a:rPr lang="fi-FI" sz="3200" b="1" dirty="0">
                <a:latin typeface="Open Sans" panose="020B0606030504020204" pitchFamily="34" charset="0"/>
                <a:ea typeface="Open Sans" panose="020B0606030504020204" pitchFamily="34" charset="0"/>
                <a:cs typeface="Open Sans" panose="020B0606030504020204" pitchFamily="34" charset="0"/>
              </a:rPr>
              <a:t>Käsitys itsestä oppijana</a:t>
            </a:r>
          </a:p>
          <a:p>
            <a:pPr marL="914400" lvl="1" indent="-457200">
              <a:lnSpc>
                <a:spcPts val="4199"/>
              </a:lnSpc>
              <a:spcBef>
                <a:spcPct val="0"/>
              </a:spcBef>
              <a:buFont typeface="Wingdings" panose="05000000000000000000" pitchFamily="2" charset="2"/>
              <a:buChar char="v"/>
            </a:pPr>
            <a:r>
              <a:rPr lang="fi-FI" sz="3200" dirty="0">
                <a:latin typeface="Open Sans" panose="020B0606030504020204" pitchFamily="34" charset="0"/>
                <a:ea typeface="Open Sans" panose="020B0606030504020204" pitchFamily="34" charset="0"/>
                <a:cs typeface="Open Sans" panose="020B0606030504020204" pitchFamily="34" charset="0"/>
              </a:rPr>
              <a:t>Pettymyksiä tulee. Kannustetaan yrittämään uudelleen. Tehdään yhdessä. Rohkaistaan.</a:t>
            </a:r>
          </a:p>
          <a:p>
            <a:pPr marL="457200" indent="-457200">
              <a:lnSpc>
                <a:spcPts val="4199"/>
              </a:lnSpc>
              <a:spcBef>
                <a:spcPct val="0"/>
              </a:spcBef>
              <a:buFont typeface="Arial" panose="020B0604020202020204" pitchFamily="34" charset="0"/>
              <a:buChar char="•"/>
            </a:pPr>
            <a:r>
              <a:rPr lang="fi-FI" sz="3200" b="1" dirty="0">
                <a:latin typeface="Open Sans" panose="020B0606030504020204" pitchFamily="34" charset="0"/>
                <a:ea typeface="Open Sans" panose="020B0606030504020204" pitchFamily="34" charset="0"/>
                <a:cs typeface="Open Sans" panose="020B0606030504020204" pitchFamily="34" charset="0"/>
              </a:rPr>
              <a:t>Tue vapaa-ajalla kaveritaitojen kehittymistä</a:t>
            </a:r>
          </a:p>
          <a:p>
            <a:pPr>
              <a:lnSpc>
                <a:spcPts val="4199"/>
              </a:lnSpc>
              <a:spcBef>
                <a:spcPct val="0"/>
              </a:spcBef>
            </a:pPr>
            <a:endParaRPr lang="fi-FI"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10"/>
          <p:cNvSpPr txBox="1"/>
          <p:nvPr/>
        </p:nvSpPr>
        <p:spPr>
          <a:xfrm>
            <a:off x="-381000" y="723355"/>
            <a:ext cx="14291353" cy="842859"/>
          </a:xfrm>
          <a:prstGeom prst="rect">
            <a:avLst/>
          </a:prstGeom>
        </p:spPr>
        <p:txBody>
          <a:bodyPr wrap="square" lIns="0" tIns="0" rIns="0" bIns="0" rtlCol="0" anchor="t">
            <a:spAutoFit/>
          </a:bodyPr>
          <a:lstStyle/>
          <a:p>
            <a:pPr algn="ctr">
              <a:lnSpc>
                <a:spcPts val="7069"/>
              </a:lnSpc>
            </a:pPr>
            <a:r>
              <a:rPr lang="en-US" sz="5049" dirty="0">
                <a:solidFill>
                  <a:srgbClr val="000000"/>
                </a:solidFill>
                <a:latin typeface="Montserrat Extra-Bold"/>
              </a:rPr>
              <a:t>Koulunkäynnin tukeminen kotona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9F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762481" cy="10287000"/>
            <a:chOff x="0" y="0"/>
            <a:chExt cx="1781065" cy="2709333"/>
          </a:xfrm>
        </p:grpSpPr>
        <p:sp>
          <p:nvSpPr>
            <p:cNvPr id="3" name="Freeform 3"/>
            <p:cNvSpPr/>
            <p:nvPr/>
          </p:nvSpPr>
          <p:spPr>
            <a:xfrm>
              <a:off x="0" y="0"/>
              <a:ext cx="1781065" cy="2709333"/>
            </a:xfrm>
            <a:custGeom>
              <a:avLst/>
              <a:gdLst/>
              <a:ahLst/>
              <a:cxnLst/>
              <a:rect l="l" t="t" r="r" b="b"/>
              <a:pathLst>
                <a:path w="1781065" h="2709333">
                  <a:moveTo>
                    <a:pt x="0" y="0"/>
                  </a:moveTo>
                  <a:lnTo>
                    <a:pt x="1781065" y="0"/>
                  </a:lnTo>
                  <a:lnTo>
                    <a:pt x="1781065" y="2709333"/>
                  </a:lnTo>
                  <a:lnTo>
                    <a:pt x="0" y="2709333"/>
                  </a:lnTo>
                  <a:close/>
                </a:path>
              </a:pathLst>
            </a:custGeom>
            <a:solidFill>
              <a:srgbClr val="F8DE7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5"/>
          <p:cNvGrpSpPr/>
          <p:nvPr/>
        </p:nvGrpSpPr>
        <p:grpSpPr>
          <a:xfrm>
            <a:off x="946836" y="1028700"/>
            <a:ext cx="4778976" cy="3676135"/>
            <a:chOff x="0" y="0"/>
            <a:chExt cx="6371968" cy="4901514"/>
          </a:xfrm>
        </p:grpSpPr>
        <p:pic>
          <p:nvPicPr>
            <p:cNvPr id="6" name="Picture 6"/>
            <p:cNvPicPr>
              <a:picLocks noChangeAspect="1"/>
            </p:cNvPicPr>
            <p:nvPr/>
          </p:nvPicPr>
          <p:blipFill>
            <a:blip r:embed="rId2"/>
            <a:srcRect l="6612" r="6612"/>
            <a:stretch>
              <a:fillRect/>
            </a:stretch>
          </p:blipFill>
          <p:spPr>
            <a:xfrm>
              <a:off x="0" y="0"/>
              <a:ext cx="6371968" cy="4901514"/>
            </a:xfrm>
            <a:prstGeom prst="rect">
              <a:avLst/>
            </a:prstGeom>
          </p:spPr>
        </p:pic>
      </p:grpSp>
      <p:grpSp>
        <p:nvGrpSpPr>
          <p:cNvPr id="7" name="Group 7"/>
          <p:cNvGrpSpPr/>
          <p:nvPr/>
        </p:nvGrpSpPr>
        <p:grpSpPr>
          <a:xfrm>
            <a:off x="946836" y="5143500"/>
            <a:ext cx="4778976" cy="4114800"/>
            <a:chOff x="0" y="0"/>
            <a:chExt cx="6371968" cy="5486400"/>
          </a:xfrm>
        </p:grpSpPr>
        <p:pic>
          <p:nvPicPr>
            <p:cNvPr id="8" name="Picture 8"/>
            <p:cNvPicPr>
              <a:picLocks noChangeAspect="1"/>
            </p:cNvPicPr>
            <p:nvPr/>
          </p:nvPicPr>
          <p:blipFill>
            <a:blip r:embed="rId3"/>
            <a:srcRect l="11286" r="11286"/>
            <a:stretch>
              <a:fillRect/>
            </a:stretch>
          </p:blipFill>
          <p:spPr>
            <a:xfrm>
              <a:off x="0" y="0"/>
              <a:ext cx="6371968" cy="5486400"/>
            </a:xfrm>
            <a:prstGeom prst="rect">
              <a:avLst/>
            </a:prstGeom>
          </p:spPr>
        </p:pic>
      </p:grpSp>
      <p:pic>
        <p:nvPicPr>
          <p:cNvPr id="9" name="Picture 9"/>
          <p:cNvPicPr>
            <a:picLocks noChangeAspect="1"/>
          </p:cNvPicPr>
          <p:nvPr/>
        </p:nvPicPr>
        <p:blipFill>
          <a:blip r:embed="rId4"/>
          <a:srcRect r="1021" b="750"/>
          <a:stretch>
            <a:fillRect/>
          </a:stretch>
        </p:blipFill>
        <p:spPr>
          <a:xfrm>
            <a:off x="15525740" y="254634"/>
            <a:ext cx="2556573" cy="983163"/>
          </a:xfrm>
          <a:prstGeom prst="rect">
            <a:avLst/>
          </a:prstGeom>
        </p:spPr>
      </p:pic>
      <p:pic>
        <p:nvPicPr>
          <p:cNvPr id="10" name="Picture 10"/>
          <p:cNvPicPr>
            <a:picLocks noChangeAspect="1"/>
          </p:cNvPicPr>
          <p:nvPr/>
        </p:nvPicPr>
        <p:blipFill>
          <a:blip r:embed="rId5"/>
          <a:srcRect r="2084" b="2449"/>
          <a:stretch>
            <a:fillRect/>
          </a:stretch>
        </p:blipFill>
        <p:spPr>
          <a:xfrm>
            <a:off x="364170" y="9531252"/>
            <a:ext cx="1847001" cy="464583"/>
          </a:xfrm>
          <a:prstGeom prst="rect">
            <a:avLst/>
          </a:prstGeom>
        </p:spPr>
      </p:pic>
      <p:sp>
        <p:nvSpPr>
          <p:cNvPr id="11" name="TextBox 11"/>
          <p:cNvSpPr txBox="1"/>
          <p:nvPr/>
        </p:nvSpPr>
        <p:spPr>
          <a:xfrm>
            <a:off x="7096171" y="2264952"/>
            <a:ext cx="10955662" cy="7498591"/>
          </a:xfrm>
          <a:prstGeom prst="rect">
            <a:avLst/>
          </a:prstGeom>
        </p:spPr>
        <p:txBody>
          <a:bodyPr wrap="square" lIns="0" tIns="0" rIns="0" bIns="0" rtlCol="0" anchor="t">
            <a:spAutoFit/>
          </a:bodyPr>
          <a:lstStyle/>
          <a:p>
            <a:pPr marL="914400" lvl="1" indent="-457200">
              <a:lnSpc>
                <a:spcPts val="4199"/>
              </a:lnSpc>
              <a:spcBef>
                <a:spcPct val="0"/>
              </a:spcBef>
              <a:buFont typeface="Wingdings" panose="05000000000000000000" pitchFamily="2" charset="2"/>
              <a:buChar char="v"/>
            </a:pPr>
            <a:r>
              <a:rPr lang="fi-FI" sz="2800" b="1" dirty="0">
                <a:latin typeface="Open Sans" panose="020B0606030504020204" pitchFamily="34" charset="0"/>
                <a:ea typeface="Open Sans" panose="020B0606030504020204" pitchFamily="34" charset="0"/>
                <a:cs typeface="Open Sans" panose="020B0606030504020204" pitchFamily="34" charset="0"/>
              </a:rPr>
              <a:t>Mikä tukee ja mikä vaikeuttaa kouluun lähtemistä?</a:t>
            </a:r>
          </a:p>
          <a:p>
            <a:pPr marL="914400" lvl="1" indent="-457200">
              <a:lnSpc>
                <a:spcPts val="4199"/>
              </a:lnSpc>
              <a:spcBef>
                <a:spcPct val="0"/>
              </a:spcBef>
              <a:buFont typeface="Wingdings" panose="05000000000000000000" pitchFamily="2" charset="2"/>
              <a:buChar char="v"/>
            </a:pPr>
            <a:r>
              <a:rPr lang="fi-FI" sz="2800" dirty="0">
                <a:latin typeface="Open Sans" panose="020B0606030504020204" pitchFamily="34" charset="0"/>
                <a:ea typeface="Open Sans" panose="020B0606030504020204" pitchFamily="34" charset="0"/>
                <a:cs typeface="Open Sans" panose="020B0606030504020204" pitchFamily="34" charset="0"/>
              </a:rPr>
              <a:t>Mitä ovat arjen säännölliset rutiinit?</a:t>
            </a:r>
            <a:endParaRPr lang="fi-FI" sz="2800" b="1" dirty="0">
              <a:latin typeface="Open Sans" panose="020B0606030504020204" pitchFamily="34" charset="0"/>
              <a:ea typeface="Open Sans" panose="020B0606030504020204" pitchFamily="34" charset="0"/>
              <a:cs typeface="Open Sans" panose="020B0606030504020204" pitchFamily="34" charset="0"/>
            </a:endParaRPr>
          </a:p>
          <a:p>
            <a:pPr marL="914400" lvl="1" indent="-457200">
              <a:lnSpc>
                <a:spcPts val="4199"/>
              </a:lnSpc>
              <a:spcBef>
                <a:spcPct val="0"/>
              </a:spcBef>
              <a:buFont typeface="Wingdings" panose="05000000000000000000" pitchFamily="2" charset="2"/>
              <a:buChar char="v"/>
            </a:pPr>
            <a:r>
              <a:rPr lang="fi-FI" sz="2800" dirty="0">
                <a:latin typeface="Open Sans" panose="020B0606030504020204" pitchFamily="34" charset="0"/>
                <a:ea typeface="Open Sans" panose="020B0606030504020204" pitchFamily="34" charset="0"/>
                <a:cs typeface="Open Sans" panose="020B0606030504020204" pitchFamily="34" charset="0"/>
              </a:rPr>
              <a:t>Millaisia asioita lapset vielä harjoittelevat?</a:t>
            </a:r>
          </a:p>
          <a:p>
            <a:pPr marL="914400" lvl="1" indent="-457200">
              <a:lnSpc>
                <a:spcPts val="4199"/>
              </a:lnSpc>
              <a:spcBef>
                <a:spcPct val="0"/>
              </a:spcBef>
              <a:buFont typeface="Wingdings" panose="05000000000000000000" pitchFamily="2" charset="2"/>
              <a:buChar char="v"/>
            </a:pPr>
            <a:r>
              <a:rPr lang="fi-FI" sz="2800" dirty="0">
                <a:latin typeface="Open Sans" panose="020B0606030504020204" pitchFamily="34" charset="0"/>
                <a:ea typeface="Open Sans" panose="020B0606030504020204" pitchFamily="34" charset="0"/>
                <a:cs typeface="Open Sans" panose="020B0606030504020204" pitchFamily="34" charset="0"/>
              </a:rPr>
              <a:t>Mistä asioista lapsi voi päättää itse?</a:t>
            </a:r>
          </a:p>
          <a:p>
            <a:pPr marL="914400" lvl="1" indent="-457200">
              <a:lnSpc>
                <a:spcPts val="4199"/>
              </a:lnSpc>
              <a:spcBef>
                <a:spcPct val="0"/>
              </a:spcBef>
              <a:buFont typeface="Wingdings" panose="05000000000000000000" pitchFamily="2" charset="2"/>
              <a:buChar char="v"/>
            </a:pPr>
            <a:r>
              <a:rPr lang="fi-FI" sz="2800" dirty="0">
                <a:latin typeface="Open Sans" panose="020B0606030504020204" pitchFamily="34" charset="0"/>
                <a:ea typeface="Open Sans" panose="020B0606030504020204" pitchFamily="34" charset="0"/>
                <a:cs typeface="Open Sans" panose="020B0606030504020204" pitchFamily="34" charset="0"/>
              </a:rPr>
              <a:t>Mitä ovat kaveritaidot? Miten niitä voi kehittää?</a:t>
            </a:r>
          </a:p>
          <a:p>
            <a:pPr marL="914400" lvl="1" indent="-457200">
              <a:lnSpc>
                <a:spcPts val="4199"/>
              </a:lnSpc>
              <a:spcBef>
                <a:spcPct val="0"/>
              </a:spcBef>
              <a:buFont typeface="Wingdings" panose="05000000000000000000" pitchFamily="2" charset="2"/>
              <a:buChar char="v"/>
            </a:pPr>
            <a:r>
              <a:rPr lang="fi-FI" sz="2800" dirty="0">
                <a:latin typeface="Open Sans" panose="020B0606030504020204" pitchFamily="34" charset="0"/>
                <a:ea typeface="Open Sans" panose="020B0606030504020204" pitchFamily="34" charset="0"/>
                <a:cs typeface="Open Sans" panose="020B0606030504020204" pitchFamily="34" charset="0"/>
              </a:rPr>
              <a:t>Mitkä ovat ikäkaudelle ominaisia haasteita?</a:t>
            </a:r>
          </a:p>
          <a:p>
            <a:pPr marL="914400" lvl="1" indent="-457200">
              <a:lnSpc>
                <a:spcPts val="4199"/>
              </a:lnSpc>
              <a:spcBef>
                <a:spcPct val="0"/>
              </a:spcBef>
              <a:buFont typeface="Wingdings" panose="05000000000000000000" pitchFamily="2" charset="2"/>
              <a:buChar char="v"/>
            </a:pPr>
            <a:r>
              <a:rPr lang="fi-FI" sz="2800" dirty="0">
                <a:latin typeface="Open Sans" panose="020B0606030504020204" pitchFamily="34" charset="0"/>
                <a:ea typeface="Open Sans" panose="020B0606030504020204" pitchFamily="34" charset="0"/>
                <a:cs typeface="Open Sans" panose="020B0606030504020204" pitchFamily="34" charset="0"/>
              </a:rPr>
              <a:t>Millaisia käsityksiä sinulla on lapsesta oppijana?</a:t>
            </a:r>
          </a:p>
          <a:p>
            <a:pPr marL="914400" lvl="1" indent="-457200">
              <a:lnSpc>
                <a:spcPts val="4199"/>
              </a:lnSpc>
              <a:spcBef>
                <a:spcPct val="0"/>
              </a:spcBef>
              <a:buFont typeface="Wingdings" panose="05000000000000000000" pitchFamily="2" charset="2"/>
              <a:buChar char="v"/>
            </a:pPr>
            <a:r>
              <a:rPr lang="fi-FI" sz="2800" dirty="0">
                <a:latin typeface="Open Sans" panose="020B0606030504020204" pitchFamily="34" charset="0"/>
                <a:ea typeface="Open Sans" panose="020B0606030504020204" pitchFamily="34" charset="0"/>
                <a:cs typeface="Open Sans" panose="020B0606030504020204" pitchFamily="34" charset="0"/>
              </a:rPr>
              <a:t>Miten voit huoltajana tukea oppilaan myönteistä käsitystä itsestä oppijana? Esim. lukeminen, läksyt.</a:t>
            </a:r>
          </a:p>
          <a:p>
            <a:pPr marL="914400" lvl="1" indent="-457200">
              <a:lnSpc>
                <a:spcPts val="4199"/>
              </a:lnSpc>
              <a:spcBef>
                <a:spcPct val="0"/>
              </a:spcBef>
              <a:buFont typeface="Wingdings" panose="05000000000000000000" pitchFamily="2" charset="2"/>
              <a:buChar char="v"/>
            </a:pPr>
            <a:r>
              <a:rPr lang="fi-FI" sz="2800" dirty="0">
                <a:latin typeface="Open Sans" panose="020B0606030504020204" pitchFamily="34" charset="0"/>
                <a:ea typeface="Open Sans" panose="020B0606030504020204" pitchFamily="34" charset="0"/>
                <a:cs typeface="Open Sans" panose="020B0606030504020204" pitchFamily="34" charset="0"/>
              </a:rPr>
              <a:t>Miten suhtaudut koulusta tulleisiin viesteihin?</a:t>
            </a:r>
          </a:p>
          <a:p>
            <a:pPr marL="914400" lvl="1" indent="-457200">
              <a:lnSpc>
                <a:spcPts val="4199"/>
              </a:lnSpc>
              <a:spcBef>
                <a:spcPct val="0"/>
              </a:spcBef>
              <a:buFont typeface="Wingdings" panose="05000000000000000000" pitchFamily="2" charset="2"/>
              <a:buChar char="v"/>
            </a:pPr>
            <a:r>
              <a:rPr lang="fi-FI" sz="2800" dirty="0">
                <a:latin typeface="Open Sans" panose="020B0606030504020204" pitchFamily="34" charset="0"/>
                <a:ea typeface="Open Sans" panose="020B0606030504020204" pitchFamily="34" charset="0"/>
                <a:cs typeface="Open Sans" panose="020B0606030504020204" pitchFamily="34" charset="0"/>
              </a:rPr>
              <a:t>Miten ja missä asioissa olet kouluun yhteydessä?</a:t>
            </a:r>
          </a:p>
          <a:p>
            <a:pPr marL="914400" lvl="1" indent="-457200">
              <a:lnSpc>
                <a:spcPts val="4199"/>
              </a:lnSpc>
              <a:spcBef>
                <a:spcPct val="0"/>
              </a:spcBef>
              <a:buFont typeface="Wingdings" panose="05000000000000000000" pitchFamily="2" charset="2"/>
              <a:buChar char="v"/>
            </a:pPr>
            <a:r>
              <a:rPr lang="fi-FI" sz="2800" dirty="0">
                <a:latin typeface="Open Sans" panose="020B0606030504020204" pitchFamily="34" charset="0"/>
                <a:ea typeface="Open Sans" panose="020B0606030504020204" pitchFamily="34" charset="0"/>
                <a:cs typeface="Open Sans" panose="020B0606030504020204" pitchFamily="34" charset="0"/>
              </a:rPr>
              <a:t>Millaisia odotuksia sinulla on ekaluokkalaisellesi?</a:t>
            </a:r>
          </a:p>
          <a:p>
            <a:pPr marL="914400" lvl="1" indent="-457200">
              <a:lnSpc>
                <a:spcPts val="4199"/>
              </a:lnSpc>
              <a:spcBef>
                <a:spcPct val="0"/>
              </a:spcBef>
              <a:buFont typeface="Wingdings" panose="05000000000000000000" pitchFamily="2" charset="2"/>
              <a:buChar char="v"/>
            </a:pPr>
            <a:r>
              <a:rPr lang="fi-FI" sz="2800" dirty="0">
                <a:latin typeface="Open Sans" panose="020B0606030504020204" pitchFamily="34" charset="0"/>
                <a:ea typeface="Open Sans" panose="020B0606030504020204" pitchFamily="34" charset="0"/>
                <a:cs typeface="Open Sans" panose="020B0606030504020204" pitchFamily="34" charset="0"/>
              </a:rPr>
              <a:t>Osaatko iloita lapsen pienestä edistymisestä?</a:t>
            </a:r>
          </a:p>
          <a:p>
            <a:pPr marL="914400" lvl="1" indent="-457200">
              <a:lnSpc>
                <a:spcPts val="4199"/>
              </a:lnSpc>
              <a:spcBef>
                <a:spcPct val="0"/>
              </a:spcBef>
              <a:buFont typeface="Wingdings" panose="05000000000000000000" pitchFamily="2" charset="2"/>
              <a:buChar char="v"/>
            </a:pPr>
            <a:r>
              <a:rPr lang="fi-FI" sz="2800" dirty="0">
                <a:latin typeface="Open Sans" panose="020B0606030504020204" pitchFamily="34" charset="0"/>
                <a:ea typeface="Open Sans" panose="020B0606030504020204" pitchFamily="34" charset="0"/>
                <a:cs typeface="Open Sans" panose="020B0606030504020204" pitchFamily="34" charset="0"/>
              </a:rPr>
              <a:t>Mihin oma käsityksesi koulusta perustuu? </a:t>
            </a:r>
          </a:p>
        </p:txBody>
      </p:sp>
      <p:sp>
        <p:nvSpPr>
          <p:cNvPr id="12" name="TextBox 12"/>
          <p:cNvSpPr txBox="1"/>
          <p:nvPr/>
        </p:nvSpPr>
        <p:spPr>
          <a:xfrm>
            <a:off x="7315200" y="1082215"/>
            <a:ext cx="9757127" cy="7770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49" b="0" i="0" u="none" strike="noStrike" kern="1200" cap="none" spc="0" normalizeH="0" baseline="0" noProof="0" dirty="0">
                <a:ln>
                  <a:noFill/>
                </a:ln>
                <a:solidFill>
                  <a:srgbClr val="000000"/>
                </a:solidFill>
                <a:effectLst/>
                <a:uLnTx/>
                <a:uFillTx/>
                <a:latin typeface="Montserrat Extra-Bold"/>
                <a:ea typeface="+mn-ea"/>
                <a:cs typeface="+mn-cs"/>
              </a:rPr>
              <a:t>Pohdittavaksi huoltajille</a:t>
            </a:r>
          </a:p>
        </p:txBody>
      </p:sp>
    </p:spTree>
    <p:extLst>
      <p:ext uri="{BB962C8B-B14F-4D97-AF65-F5344CB8AC3E}">
        <p14:creationId xmlns:p14="http://schemas.microsoft.com/office/powerpoint/2010/main" val="3047255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2966eb58-2db1-4cd0-9544-5651b5737087"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0F163FC393F752438C91A2EDBD4160F4" ma:contentTypeVersion="16" ma:contentTypeDescription="Luo uusi asiakirja." ma:contentTypeScope="" ma:versionID="c6af6eefb988cdd502253077eaa276bf">
  <xsd:schema xmlns:xsd="http://www.w3.org/2001/XMLSchema" xmlns:xs="http://www.w3.org/2001/XMLSchema" xmlns:p="http://schemas.microsoft.com/office/2006/metadata/properties" xmlns:ns1="http://schemas.microsoft.com/sharepoint/v3" xmlns:ns3="2966eb58-2db1-4cd0-9544-5651b5737087" xmlns:ns4="3bcef925-d886-41c1-a91f-4f1a6877d63f" targetNamespace="http://schemas.microsoft.com/office/2006/metadata/properties" ma:root="true" ma:fieldsID="0d35f6af73ace391c6f8e2439cbcded1" ns1:_="" ns3:_="" ns4:_="">
    <xsd:import namespace="http://schemas.microsoft.com/sharepoint/v3"/>
    <xsd:import namespace="2966eb58-2db1-4cd0-9544-5651b5737087"/>
    <xsd:import namespace="3bcef925-d886-41c1-a91f-4f1a6877d63f"/>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Yhtenäisen yhteensopivuuskäytännön ominaisuudet" ma:hidden="true" ma:internalName="_ip_UnifiedCompliancePolicyProperties">
      <xsd:simpleType>
        <xsd:restriction base="dms:Note"/>
      </xsd:simpleType>
    </xsd:element>
    <xsd:element name="_ip_UnifiedCompliancePolicyUIAction" ma:index="9"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6eb58-2db1-4cd0-9544-5651b573708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cef925-d886-41c1-a91f-4f1a6877d63f"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SharingHintHash" ma:index="14"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617D69-B014-4ADA-A91B-E3EE02431F87}">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bcef925-d886-41c1-a91f-4f1a6877d63f"/>
    <ds:schemaRef ds:uri="http://purl.org/dc/elements/1.1/"/>
    <ds:schemaRef ds:uri="http://schemas.microsoft.com/office/2006/metadata/properties"/>
    <ds:schemaRef ds:uri="2966eb58-2db1-4cd0-9544-5651b5737087"/>
    <ds:schemaRef ds:uri="http://www.w3.org/XML/1998/namespace"/>
    <ds:schemaRef ds:uri="http://purl.org/dc/dcmitype/"/>
  </ds:schemaRefs>
</ds:datastoreItem>
</file>

<file path=customXml/itemProps2.xml><?xml version="1.0" encoding="utf-8"?>
<ds:datastoreItem xmlns:ds="http://schemas.openxmlformats.org/officeDocument/2006/customXml" ds:itemID="{572C91D3-6378-49A2-9D98-18FAFAF1775E}">
  <ds:schemaRefs>
    <ds:schemaRef ds:uri="http://schemas.microsoft.com/sharepoint/v3/contenttype/forms"/>
  </ds:schemaRefs>
</ds:datastoreItem>
</file>

<file path=customXml/itemProps3.xml><?xml version="1.0" encoding="utf-8"?>
<ds:datastoreItem xmlns:ds="http://schemas.openxmlformats.org/officeDocument/2006/customXml" ds:itemID="{2390F319-20DF-4E38-A712-0D83275E43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66eb58-2db1-4cd0-9544-5651b5737087"/>
    <ds:schemaRef ds:uri="3bcef925-d886-41c1-a91f-4f1a6877d6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690</Words>
  <Application>Microsoft Office PowerPoint</Application>
  <PresentationFormat>Mukautettu</PresentationFormat>
  <Paragraphs>90</Paragraphs>
  <Slides>10</Slides>
  <Notes>1</Notes>
  <HiddenSlides>0</HiddenSlides>
  <MMClips>0</MMClips>
  <ScaleCrop>false</ScaleCrop>
  <HeadingPairs>
    <vt:vector size="6" baseType="variant">
      <vt:variant>
        <vt:lpstr>Käytetyt fontit</vt:lpstr>
      </vt:variant>
      <vt:variant>
        <vt:i4>10</vt:i4>
      </vt:variant>
      <vt:variant>
        <vt:lpstr>Teema</vt:lpstr>
      </vt:variant>
      <vt:variant>
        <vt:i4>2</vt:i4>
      </vt:variant>
      <vt:variant>
        <vt:lpstr>Dian otsikot</vt:lpstr>
      </vt:variant>
      <vt:variant>
        <vt:i4>10</vt:i4>
      </vt:variant>
    </vt:vector>
  </HeadingPairs>
  <TitlesOfParts>
    <vt:vector size="22" baseType="lpstr">
      <vt:lpstr>Montserrat Classic</vt:lpstr>
      <vt:lpstr>Open Sans</vt:lpstr>
      <vt:lpstr>Montserrat Extra-Bold</vt:lpstr>
      <vt:lpstr>Wingdings</vt:lpstr>
      <vt:lpstr>Calibri</vt:lpstr>
      <vt:lpstr>Courier New</vt:lpstr>
      <vt:lpstr>Open Sans Light</vt:lpstr>
      <vt:lpstr>Calibri Light</vt:lpstr>
      <vt:lpstr>Open Sans</vt:lpstr>
      <vt:lpstr>Arial</vt:lpstr>
      <vt:lpstr>Office Theme</vt:lpstr>
      <vt:lpstr>Office-teema</vt:lpstr>
      <vt:lpstr>PowerPoint-esitys</vt:lpstr>
      <vt:lpstr>PowerPoint-esitys</vt:lpstr>
      <vt:lpstr>PowerPoint-esitys</vt:lpstr>
      <vt:lpstr>PowerPoint-esitys</vt:lpstr>
      <vt:lpstr>Koulupoissaolojen varhaiset varoitusmerkit - taustalla monia erilaisia syitä tai useamman taustasyyn yhteisvaikutus</vt:lpstr>
      <vt:lpstr>PowerPoint-esitys</vt:lpstr>
      <vt:lpstr>PowerPoint-esitys</vt:lpstr>
      <vt:lpstr>PowerPoint-esitys</vt:lpstr>
      <vt:lpstr>PowerPoint-esitys</vt:lpstr>
      <vt:lpstr>Diojen käytöstä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Tan Minimalist Company Presentation</dc:title>
  <dc:creator>Viherkari Maija</dc:creator>
  <cp:lastModifiedBy>Ratia Katariina</cp:lastModifiedBy>
  <cp:revision>33</cp:revision>
  <dcterms:created xsi:type="dcterms:W3CDTF">2006-08-16T00:00:00Z</dcterms:created>
  <dcterms:modified xsi:type="dcterms:W3CDTF">2023-08-24T10:46:12Z</dcterms:modified>
  <dc:identifier>DAFLo7aT-Ao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0x0101000F163FC393F752438C91A2EDBD4160F4</vt:lpwstr>
  </property>
  <property fmtid="{D5CDD505-2E9C-101B-9397-08002B2CF9AE}" pid="3" name="Order">
    <vt:r8>39100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