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80" r:id="rId5"/>
    <p:sldMasterId id="2147483703" r:id="rId6"/>
    <p:sldMasterId id="2147483711" r:id="rId7"/>
  </p:sldMasterIdLst>
  <p:notesMasterIdLst>
    <p:notesMasterId r:id="rId29"/>
  </p:notesMasterIdLst>
  <p:handoutMasterIdLst>
    <p:handoutMasterId r:id="rId30"/>
  </p:handoutMasterIdLst>
  <p:sldIdLst>
    <p:sldId id="263" r:id="rId8"/>
    <p:sldId id="330" r:id="rId9"/>
    <p:sldId id="328" r:id="rId10"/>
    <p:sldId id="324" r:id="rId11"/>
    <p:sldId id="325" r:id="rId12"/>
    <p:sldId id="326" r:id="rId13"/>
    <p:sldId id="327" r:id="rId14"/>
    <p:sldId id="329" r:id="rId15"/>
    <p:sldId id="337" r:id="rId16"/>
    <p:sldId id="338" r:id="rId17"/>
    <p:sldId id="339" r:id="rId18"/>
    <p:sldId id="323" r:id="rId19"/>
    <p:sldId id="331" r:id="rId20"/>
    <p:sldId id="332" r:id="rId21"/>
    <p:sldId id="335" r:id="rId22"/>
    <p:sldId id="318" r:id="rId23"/>
    <p:sldId id="334" r:id="rId24"/>
    <p:sldId id="342" r:id="rId25"/>
    <p:sldId id="340" r:id="rId26"/>
    <p:sldId id="333" r:id="rId27"/>
    <p:sldId id="341"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konen Maija" initials="LM" lastIdx="4" clrIdx="0">
    <p:extLst>
      <p:ext uri="{19B8F6BF-5375-455C-9EA6-DF929625EA0E}">
        <p15:presenceInfo xmlns:p15="http://schemas.microsoft.com/office/powerpoint/2012/main" userId="S-1-5-21-2029089813-1839756496-1287535205-34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3963"/>
    <a:srgbClr val="00417D"/>
    <a:srgbClr val="A12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59" autoAdjust="0"/>
  </p:normalViewPr>
  <p:slideViewPr>
    <p:cSldViewPr snapToGrid="0">
      <p:cViewPr varScale="1">
        <p:scale>
          <a:sx n="75" d="100"/>
          <a:sy n="75" d="100"/>
        </p:scale>
        <p:origin x="2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3DAE404-DD2B-4DE5-B0CE-992ED5713C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a:extLst>
              <a:ext uri="{FF2B5EF4-FFF2-40B4-BE49-F238E27FC236}">
                <a16:creationId xmlns:a16="http://schemas.microsoft.com/office/drawing/2014/main" id="{FC15FA0B-E055-434F-9E11-CCA88C788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D2137A-EBCB-49EC-9734-26FC45E32E86}" type="datetimeFigureOut">
              <a:rPr lang="fi-FI" smtClean="0"/>
              <a:t>5.2.2024</a:t>
            </a:fld>
            <a:endParaRPr lang="fi-FI" dirty="0"/>
          </a:p>
        </p:txBody>
      </p:sp>
      <p:sp>
        <p:nvSpPr>
          <p:cNvPr id="4" name="Alatunnisteen paikkamerkki 3">
            <a:extLst>
              <a:ext uri="{FF2B5EF4-FFF2-40B4-BE49-F238E27FC236}">
                <a16:creationId xmlns:a16="http://schemas.microsoft.com/office/drawing/2014/main" id="{988F5078-AF5B-496C-93A1-3CA8AC44E7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a:extLst>
              <a:ext uri="{FF2B5EF4-FFF2-40B4-BE49-F238E27FC236}">
                <a16:creationId xmlns:a16="http://schemas.microsoft.com/office/drawing/2014/main" id="{1542F74D-8F19-4A29-8457-0C7AB1C560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CCB98-25CB-4FD0-B2B3-A73A24D4DE4B}" type="slidenum">
              <a:rPr lang="fi-FI" smtClean="0"/>
              <a:t>‹#›</a:t>
            </a:fld>
            <a:endParaRPr lang="fi-FI" dirty="0"/>
          </a:p>
        </p:txBody>
      </p:sp>
    </p:spTree>
    <p:extLst>
      <p:ext uri="{BB962C8B-B14F-4D97-AF65-F5344CB8AC3E}">
        <p14:creationId xmlns:p14="http://schemas.microsoft.com/office/powerpoint/2010/main" val="11555437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CCC1C-3D33-4DD6-9439-6415BA8504E7}" type="datetimeFigureOut">
              <a:rPr lang="fi-FI" smtClean="0"/>
              <a:t>5.2.2024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9F7F8-48A1-4863-ABF0-01A9D479BFD7}" type="slidenum">
              <a:rPr lang="fi-FI" smtClean="0"/>
              <a:t>‹#›</a:t>
            </a:fld>
            <a:endParaRPr lang="fi-FI" dirty="0"/>
          </a:p>
        </p:txBody>
      </p:sp>
    </p:spTree>
    <p:extLst>
      <p:ext uri="{BB962C8B-B14F-4D97-AF65-F5344CB8AC3E}">
        <p14:creationId xmlns:p14="http://schemas.microsoft.com/office/powerpoint/2010/main" val="2582201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4B831-DB3A-C444-A46A-82F5B0D537F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28EFCACD-B607-4D16-B386-125E3C8D27B9}"/>
              </a:ext>
            </a:extLst>
          </p:cNvPr>
          <p:cNvSpPr>
            <a:spLocks noGrp="1"/>
          </p:cNvSpPr>
          <p:nvPr>
            <p:ph type="ftr" sz="quarter" idx="4"/>
          </p:nvPr>
        </p:nvSpPr>
        <p:spPr/>
        <p:txBody>
          <a:bodyPr/>
          <a:lstStyle/>
          <a:p>
            <a:endParaRPr lang="fi-FI" dirty="0"/>
          </a:p>
        </p:txBody>
      </p:sp>
    </p:spTree>
    <p:extLst>
      <p:ext uri="{BB962C8B-B14F-4D97-AF65-F5344CB8AC3E}">
        <p14:creationId xmlns:p14="http://schemas.microsoft.com/office/powerpoint/2010/main" val="3746693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3"/>
          </a:solidFill>
          <a:effectLst/>
        </p:spPr>
        <p:txBody>
          <a:bodyPr wrap="none" lIns="360000" tIns="72000" rIns="360000" bIns="72000" anchor="ctr">
            <a:spAutoFit/>
          </a:bodyPr>
          <a:lstStyle>
            <a:lvl1pPr algn="ctr">
              <a:lnSpc>
                <a:spcPct val="100000"/>
              </a:lnSpc>
              <a:defRPr sz="6000"/>
            </a:lvl1pPr>
          </a:lstStyle>
          <a:p>
            <a:r>
              <a:rPr lang="fi-FI"/>
              <a:t>KANSISIVUN OTSIKKO</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3"/>
          </a:solidFill>
          <a:effectLst/>
        </p:spPr>
        <p:txBody>
          <a:bodyPr wrap="none" lIns="360000" tIns="72000" rIns="360000" bIns="72000" anchor="ctr">
            <a:spAutoFit/>
          </a:bodyPr>
          <a:lstStyle>
            <a:lvl1pPr marL="0" indent="0">
              <a:buNone/>
              <a:defRPr sz="6000" b="1"/>
            </a:lvl1pPr>
          </a:lstStyle>
          <a:p>
            <a:r>
              <a:rPr lang="fi-FI" dirty="0"/>
              <a:t>CALIBRI BOLD 60, VERSAALI</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a:normAutofit/>
          </a:bodyPr>
          <a:lstStyle>
            <a:lvl1pPr marL="0" indent="0" algn="ctr">
              <a:buNone/>
              <a:defRPr sz="2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Lisätietoa tähän </a:t>
            </a:r>
            <a:r>
              <a:rPr lang="fi-FI" err="1"/>
              <a:t>Calibri</a:t>
            </a:r>
            <a:r>
              <a:rPr lang="fi-FI"/>
              <a:t> </a:t>
            </a:r>
            <a:r>
              <a:rPr lang="fi-FI" err="1"/>
              <a:t>Regular</a:t>
            </a:r>
            <a:r>
              <a:rPr lang="fi-FI"/>
              <a:t> 26</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a:noAutofit/>
          </a:bodyPr>
          <a:lstStyle>
            <a:lvl1pPr marL="0" indent="0">
              <a:buNone/>
              <a:defRPr sz="2000"/>
            </a:lvl1pPr>
          </a:lstStyle>
          <a:p>
            <a:r>
              <a:rPr lang="fi-FI"/>
              <a:t>Etunimi Sukunimi, Titteli, pvm</a:t>
            </a:r>
          </a:p>
        </p:txBody>
      </p:sp>
    </p:spTree>
    <p:extLst>
      <p:ext uri="{BB962C8B-B14F-4D97-AF65-F5344CB8AC3E}">
        <p14:creationId xmlns:p14="http://schemas.microsoft.com/office/powerpoint/2010/main" val="353914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a:normAutofit/>
          </a:bodyPr>
          <a:lstStyle>
            <a:lvl1pPr marL="0" indent="0" algn="ctr">
              <a:buNone/>
              <a:defRPr sz="2400" i="1"/>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35A80A9-F689-254A-9877-D83262B3882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FBC6-4151-4CA8-BE6B-575B08346364}" type="datetime1">
              <a:rPr lang="fi-FI" smtClean="0"/>
              <a:t>5.2.2024</a:t>
            </a:fld>
            <a:endParaRPr lang="fi-FI" dirty="0"/>
          </a:p>
        </p:txBody>
      </p:sp>
      <p:sp>
        <p:nvSpPr>
          <p:cNvPr id="11" name="Dian numeron paikkamerkki 5">
            <a:extLst>
              <a:ext uri="{FF2B5EF4-FFF2-40B4-BE49-F238E27FC236}">
                <a16:creationId xmlns:a16="http://schemas.microsoft.com/office/drawing/2014/main" id="{05936F28-65A3-F746-805B-242219146F45}"/>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C599D6C2-7EB9-41C6-B0E2-0885AE33D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00632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61129-94EE-4151-92C2-CD14878B26F9}" type="datetime1">
              <a:rPr lang="fi-FI" smtClean="0"/>
              <a:t>5.2.2024</a:t>
            </a:fld>
            <a:endParaRPr lang="fi-FI" dirty="0"/>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731D126B-5A40-411B-B642-6F8F323F8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48828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dirty="0"/>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321FF94A-CD5B-4619-9C0F-6E5C72EBC64C}" type="datetime1">
              <a:rPr lang="fi-FI" smtClean="0"/>
              <a:t>5.2.2024</a:t>
            </a:fld>
            <a:endParaRPr lang="fi-FI" dirty="0"/>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AFA49757-D398-4B4D-B760-15786ACFF7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7985CE74-02F0-4719-9C30-90FBA05BE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62498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1A977F-3D9E-4909-BED9-7FB7582D0DE9}"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t>5.2.2024</a:t>
            </a:fld>
            <a:endParaRPr kumimoji="0" lang="fi-FI" sz="1200" b="0" i="0" u="none" strike="noStrike" kern="1200" cap="none" spc="0" normalizeH="0" baseline="0" noProof="0" dirty="0">
              <a:ln>
                <a:noFill/>
              </a:ln>
              <a:solidFill>
                <a:srgbClr val="FFFFFF">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dirty="0">
              <a:ln>
                <a:noFill/>
              </a:ln>
              <a:solidFill>
                <a:srgbClr val="FFFFFF">
                  <a:lumMod val="75000"/>
                  <a:lumOff val="25000"/>
                </a:srgbClr>
              </a:solidFill>
              <a:effectLst/>
              <a:uLnTx/>
              <a:uFillTx/>
              <a:latin typeface="Calibri" panose="020F0502020204030204"/>
              <a:ea typeface="+mn-ea"/>
              <a:cs typeface="+mn-cs"/>
            </a:endParaRPr>
          </a:p>
        </p:txBody>
      </p:sp>
      <p:pic>
        <p:nvPicPr>
          <p:cNvPr id="7" name="Kuva 6">
            <a:extLst>
              <a:ext uri="{FF2B5EF4-FFF2-40B4-BE49-F238E27FC236}">
                <a16:creationId xmlns:a16="http://schemas.microsoft.com/office/drawing/2014/main" id="{66228325-6032-4F41-9E54-225E76F5EA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8" name="Alatunnisteen paikkamerkki 1">
            <a:extLst>
              <a:ext uri="{FF2B5EF4-FFF2-40B4-BE49-F238E27FC236}">
                <a16:creationId xmlns:a16="http://schemas.microsoft.com/office/drawing/2014/main" id="{D3889267-8B30-4984-9E0A-88CF5483F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94565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a:normAutofit/>
          </a:bodyPr>
          <a:lstStyle>
            <a:lvl1pPr marL="0" indent="0" algn="ctr">
              <a:buNone/>
              <a:defRPr sz="2400" i="1"/>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35A80A9-F689-254A-9877-D83262B3882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DCB79-4FD8-4507-A614-1BD41EE8C117}" type="datetime1">
              <a:rPr lang="fi-FI" smtClean="0"/>
              <a:t>5.2.2024</a:t>
            </a:fld>
            <a:endParaRPr lang="fi-FI" dirty="0"/>
          </a:p>
        </p:txBody>
      </p:sp>
      <p:sp>
        <p:nvSpPr>
          <p:cNvPr id="11" name="Dian numeron paikkamerkki 5">
            <a:extLst>
              <a:ext uri="{FF2B5EF4-FFF2-40B4-BE49-F238E27FC236}">
                <a16:creationId xmlns:a16="http://schemas.microsoft.com/office/drawing/2014/main" id="{05936F28-65A3-F746-805B-242219146F45}"/>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63C01A44-7426-40AA-A7AA-900D0FFB5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25181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0127F-1610-4C65-AD4A-AB7B5417E6F2}" type="datetime1">
              <a:rPr lang="fi-FI" smtClean="0"/>
              <a:t>5.2.2024</a:t>
            </a:fld>
            <a:endParaRPr lang="fi-FI" dirty="0"/>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C7E4915C-8FEA-4AF9-BF5F-697E12189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415640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dirty="0"/>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93E5FB91-9B7E-4B44-98EB-1BCCB4E61003}" type="datetime1">
              <a:rPr lang="fi-FI" smtClean="0"/>
              <a:t>5.2.2024</a:t>
            </a:fld>
            <a:endParaRPr lang="fi-FI" dirty="0"/>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351C1884-D5C5-4E6D-8EE0-CB27AD410E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A9EE3407-857B-4A94-9624-2A7B66711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5631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FD9320EA-10A2-4D80-97F4-B5438742DBB6}" type="datetime1">
              <a:rPr lang="fi-FI" smtClean="0"/>
              <a:t>5.2.2024</a:t>
            </a:fld>
            <a:endParaRPr lang="fi-FI" dirty="0"/>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dirty="0"/>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7" name="Alatunnisteen paikkamerkki 6">
            <a:extLst>
              <a:ext uri="{FF2B5EF4-FFF2-40B4-BE49-F238E27FC236}">
                <a16:creationId xmlns:a16="http://schemas.microsoft.com/office/drawing/2014/main" id="{288D8BBB-D8B9-472B-BF13-8FEF001B6F48}"/>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2381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BC113-F77D-460D-93D0-13521233AE4E}" type="datetime1">
              <a:rPr lang="fi-FI" smtClean="0"/>
              <a:t>5.2.2024</a:t>
            </a:fld>
            <a:endParaRPr lang="fi-FI" dirty="0"/>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7DEC344F-66C6-4AB1-A5D0-028D84B065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6">
            <a:extLst>
              <a:ext uri="{FF2B5EF4-FFF2-40B4-BE49-F238E27FC236}">
                <a16:creationId xmlns:a16="http://schemas.microsoft.com/office/drawing/2014/main" id="{EF66A10E-4733-4BA7-8132-A2EB004F951C}"/>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904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a:normAutofit/>
          </a:bodyPr>
          <a:lstStyle>
            <a:lvl1pPr marL="0" indent="0" algn="ctr">
              <a:buNone/>
              <a:defRPr sz="2400" i="1">
                <a:solidFill>
                  <a:schemeClr val="tx2"/>
                </a:solidFill>
              </a:defRPr>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2"/>
              </a:buClr>
              <a:buFont typeface="Arial" panose="020B0604020202020204" pitchFamily="34" charset="0"/>
              <a:buChar char="•"/>
              <a:defRPr sz="2400">
                <a:solidFill>
                  <a:schemeClr val="tx2"/>
                </a:solidFill>
              </a:defRPr>
            </a:lvl1pPr>
            <a:lvl2pPr marL="800100" indent="-342900" algn="l">
              <a:buClr>
                <a:schemeClr val="tx2"/>
              </a:buClr>
              <a:buFont typeface="Courier New" panose="02070309020205020404" pitchFamily="49" charset="0"/>
              <a:buChar char="o"/>
              <a:defRPr sz="2000">
                <a:solidFill>
                  <a:schemeClr val="tx2"/>
                </a:solidFill>
              </a:defRPr>
            </a:lvl2pPr>
            <a:lvl3pPr marL="1200150" indent="-285750" algn="l">
              <a:buClr>
                <a:schemeClr val="tx2"/>
              </a:buClr>
              <a:buFont typeface="Wingdings" pitchFamily="2" charset="2"/>
              <a:buChar char="§"/>
              <a:defRPr sz="1800">
                <a:solidFill>
                  <a:schemeClr val="tx2"/>
                </a:solidFill>
              </a:defRPr>
            </a:lvl3pPr>
            <a:lvl4pPr marL="1657350" indent="-285750" algn="l">
              <a:buClr>
                <a:schemeClr val="tx2"/>
              </a:buClr>
              <a:buFont typeface="Wingdings" pitchFamily="2" charset="2"/>
              <a:buChar char="§"/>
              <a:defRPr sz="1600">
                <a:solidFill>
                  <a:schemeClr val="tx2"/>
                </a:solidFill>
              </a:defRPr>
            </a:lvl4pPr>
            <a:lvl5pPr marL="2114550" indent="-285750" algn="l">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2"/>
              </a:buClr>
              <a:buFont typeface="Arial" panose="020B0604020202020204" pitchFamily="34" charset="0"/>
              <a:buChar char="•"/>
              <a:defRPr sz="2400">
                <a:solidFill>
                  <a:schemeClr val="tx2"/>
                </a:solidFill>
              </a:defRPr>
            </a:lvl1pPr>
            <a:lvl2pPr algn="l">
              <a:buClr>
                <a:schemeClr val="tx2"/>
              </a:buClr>
              <a:defRPr sz="2000">
                <a:solidFill>
                  <a:schemeClr val="tx2"/>
                </a:solidFill>
              </a:defRPr>
            </a:lvl2pPr>
            <a:lvl3pPr marL="1143000" indent="-228600" algn="l">
              <a:buClr>
                <a:schemeClr val="tx2"/>
              </a:buClr>
              <a:buFont typeface="Wingdings" pitchFamily="2" charset="2"/>
              <a:buChar char="§"/>
              <a:defRPr sz="1800">
                <a:solidFill>
                  <a:schemeClr val="tx2"/>
                </a:solidFill>
              </a:defRPr>
            </a:lvl3pPr>
            <a:lvl4pPr marL="1600200" indent="-228600" algn="l">
              <a:buClr>
                <a:schemeClr val="tx2"/>
              </a:buClr>
              <a:buFont typeface="Wingdings" pitchFamily="2" charset="2"/>
              <a:buChar char="§"/>
              <a:defRPr sz="1600">
                <a:solidFill>
                  <a:schemeClr val="tx2"/>
                </a:solidFill>
              </a:defRPr>
            </a:lvl4pPr>
            <a:lvl5pPr marL="2057400" indent="-228600" algn="l">
              <a:buClr>
                <a:schemeClr val="tx2"/>
              </a:buClr>
              <a:buFont typeface="Wingdings" pitchFamily="2" charset="2"/>
              <a:buChar char="§"/>
              <a:defRPr sz="1600">
                <a:solidFill>
                  <a:schemeClr val="tx2"/>
                </a:solidFill>
              </a:defRPr>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48705208-28F5-4EBD-B30F-0F98C1621763}" type="datetime1">
              <a:rPr lang="fi-FI" smtClean="0"/>
              <a:t>5.2.2024</a:t>
            </a:fld>
            <a:endParaRPr lang="fi-FI" dirty="0"/>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dirty="0"/>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1" name="Alatunnisteen paikkamerkki 6">
            <a:extLst>
              <a:ext uri="{FF2B5EF4-FFF2-40B4-BE49-F238E27FC236}">
                <a16:creationId xmlns:a16="http://schemas.microsoft.com/office/drawing/2014/main" id="{A12F04CB-ECF6-4F64-AACC-9FB0DFBA1BD7}"/>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74283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78C21-47CD-4090-848B-CDE75E453B56}" type="datetime1">
              <a:rPr lang="fi-FI" smtClean="0"/>
              <a:t>5.2.2024</a:t>
            </a:fld>
            <a:endParaRPr lang="fi-FI" dirty="0"/>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FBD76F2B-45DB-4C94-97C2-D60CBF6353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6">
            <a:extLst>
              <a:ext uri="{FF2B5EF4-FFF2-40B4-BE49-F238E27FC236}">
                <a16:creationId xmlns:a16="http://schemas.microsoft.com/office/drawing/2014/main" id="{D1394ED2-75C7-4A59-AD2E-7D168B7AE7E1}"/>
              </a:ext>
            </a:extLst>
          </p:cNvPr>
          <p:cNvSpPr>
            <a:spLocks noGrp="1"/>
          </p:cNvSpPr>
          <p:nvPr>
            <p:ph type="ftr" sz="quarter" idx="11"/>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14245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teksti + aaltoikkun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416"/>
          <a:stretch/>
        </p:blipFill>
        <p:spPr>
          <a:xfrm>
            <a:off x="8324186" y="2492791"/>
            <a:ext cx="3854416" cy="4588086"/>
          </a:xfrm>
          <a:prstGeom prst="rect">
            <a:avLst/>
          </a:prstGeom>
        </p:spPr>
      </p:pic>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a:lstStyle/>
          <a:p>
            <a:fld id="{C7D98752-59B4-476B-82AD-A40B94580204}" type="datetime1">
              <a:rPr lang="fi-FI" smtClean="0"/>
              <a:t>5.2.2024</a:t>
            </a:fld>
            <a:endParaRPr lang="fi-FI" dirty="0"/>
          </a:p>
        </p:txBody>
      </p:sp>
      <p:sp>
        <p:nvSpPr>
          <p:cNvPr id="7" name="Alatunnisteen paikkamerkki 6"/>
          <p:cNvSpPr>
            <a:spLocks noGrp="1"/>
          </p:cNvSpPr>
          <p:nvPr>
            <p:ph type="ftr" sz="quarter" idx="11"/>
          </p:nvPr>
        </p:nvSpPr>
        <p:spPr>
          <a:xfrm>
            <a:off x="4121668" y="6356350"/>
            <a:ext cx="3935963" cy="365125"/>
          </a:xfrm>
        </p:spPr>
        <p:txBody>
          <a:bodyPr/>
          <a:lstStyle/>
          <a:p>
            <a:endParaRPr lang="fi-FI" dirty="0"/>
          </a:p>
        </p:txBody>
      </p:sp>
      <p:sp>
        <p:nvSpPr>
          <p:cNvPr id="8" name="Dian numeron paikkamerkki 7"/>
          <p:cNvSpPr>
            <a:spLocks noGrp="1"/>
          </p:cNvSpPr>
          <p:nvPr>
            <p:ph type="sldNum" sz="quarter" idx="12"/>
          </p:nvPr>
        </p:nvSpPr>
        <p:spPr/>
        <p:txBody>
          <a:bodyPr/>
          <a:lstStyle/>
          <a:p>
            <a:fld id="{F3EE06F1-2D77-A44E-97FA-F679B9CB76D5}" type="slidenum">
              <a:rPr lang="fi-FI" smtClean="0"/>
              <a:t>‹#›</a:t>
            </a:fld>
            <a:endParaRPr lang="fi-FI" dirty="0"/>
          </a:p>
        </p:txBody>
      </p:sp>
    </p:spTree>
    <p:extLst>
      <p:ext uri="{BB962C8B-B14F-4D97-AF65-F5344CB8AC3E}">
        <p14:creationId xmlns:p14="http://schemas.microsoft.com/office/powerpoint/2010/main" val="44581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dirty="0"/>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C3D7A13F-D567-42F3-9A2E-CC4847359E9D}" type="datetime1">
              <a:rPr lang="fi-FI" smtClean="0"/>
              <a:t>5.2.2024</a:t>
            </a:fld>
            <a:endParaRPr lang="fi-FI" dirty="0"/>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dirty="0"/>
          </a:p>
        </p:txBody>
      </p:sp>
      <p:pic>
        <p:nvPicPr>
          <p:cNvPr id="7" name="Kuva 6">
            <a:extLst>
              <a:ext uri="{FF2B5EF4-FFF2-40B4-BE49-F238E27FC236}">
                <a16:creationId xmlns:a16="http://schemas.microsoft.com/office/drawing/2014/main" id="{BDBA0311-57F4-475E-9D97-DE8E7A6EE5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9" name="Alatunnisteen paikkamerkki 6">
            <a:extLst>
              <a:ext uri="{FF2B5EF4-FFF2-40B4-BE49-F238E27FC236}">
                <a16:creationId xmlns:a16="http://schemas.microsoft.com/office/drawing/2014/main" id="{76104A99-28D5-40A7-A545-6C5199127278}"/>
              </a:ext>
            </a:extLst>
          </p:cNvPr>
          <p:cNvSpPr>
            <a:spLocks noGrp="1"/>
          </p:cNvSpPr>
          <p:nvPr>
            <p:ph type="ftr" sz="quarter" idx="14"/>
          </p:nvPr>
        </p:nvSpPr>
        <p:spPr>
          <a:xfrm>
            <a:off x="4121668" y="6356350"/>
            <a:ext cx="3935963" cy="365125"/>
          </a:xfrm>
        </p:spPr>
        <p:txBody>
          <a:bodyPr/>
          <a:lstStyle/>
          <a:p>
            <a:endParaRPr lang="fi-FI" dirty="0"/>
          </a:p>
        </p:txBody>
      </p:sp>
    </p:spTree>
    <p:extLst>
      <p:ext uri="{BB962C8B-B14F-4D97-AF65-F5344CB8AC3E}">
        <p14:creationId xmlns:p14="http://schemas.microsoft.com/office/powerpoint/2010/main" val="149122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EDEAAA-85EE-4BE0-96D2-98803BEE6ECA}"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t>5.2.2024</a:t>
            </a:fld>
            <a:endParaRPr kumimoji="0" lang="fi-FI" sz="1200" b="0" i="0" u="none" strike="noStrike" kern="1200" cap="none" spc="0" normalizeH="0" baseline="0" noProof="0" dirty="0">
              <a:ln>
                <a:noFill/>
              </a:ln>
              <a:solidFill>
                <a:srgbClr val="FFFFFF">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dirty="0">
              <a:ln>
                <a:noFill/>
              </a:ln>
              <a:solidFill>
                <a:srgbClr val="FFFFFF">
                  <a:lumMod val="75000"/>
                  <a:lumOff val="25000"/>
                </a:srgbClr>
              </a:solidFill>
              <a:effectLst/>
              <a:uLnTx/>
              <a:uFillTx/>
              <a:latin typeface="Calibri" panose="020F0502020204030204"/>
              <a:ea typeface="+mn-ea"/>
              <a:cs typeface="+mn-cs"/>
            </a:endParaRPr>
          </a:p>
        </p:txBody>
      </p:sp>
      <p:pic>
        <p:nvPicPr>
          <p:cNvPr id="7" name="Kuva 6">
            <a:extLst>
              <a:ext uri="{FF2B5EF4-FFF2-40B4-BE49-F238E27FC236}">
                <a16:creationId xmlns:a16="http://schemas.microsoft.com/office/drawing/2014/main" id="{66228325-6032-4F41-9E54-225E76F5EA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8" name="Alatunnisteen paikkamerkki 1">
            <a:extLst>
              <a:ext uri="{FF2B5EF4-FFF2-40B4-BE49-F238E27FC236}">
                <a16:creationId xmlns:a16="http://schemas.microsoft.com/office/drawing/2014/main" id="{9EEAAD98-ACDF-4CEA-BB1F-A7470144A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09926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1A449-591F-46B4-A051-723FB2E0C2F2}" type="datetime1">
              <a:rPr lang="fi-FI" smtClean="0"/>
              <a:t>5.2.2024</a:t>
            </a:fld>
            <a:endParaRPr lang="fi-FI" dirty="0"/>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5F7AA0F4-8832-4C98-880F-32049A82B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059947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pic>
        <p:nvPicPr>
          <p:cNvPr id="5" name="Kuva 4">
            <a:extLst>
              <a:ext uri="{FF2B5EF4-FFF2-40B4-BE49-F238E27FC236}">
                <a16:creationId xmlns:a16="http://schemas.microsoft.com/office/drawing/2014/main" id="{10593290-AA67-496D-B707-1DEA98C86F0F}"/>
              </a:ext>
            </a:extLst>
          </p:cNvPr>
          <p:cNvPicPr>
            <a:picLocks noChangeAspect="1"/>
          </p:cNvPicPr>
          <p:nvPr userDrawn="1"/>
        </p:nvPicPr>
        <p:blipFill>
          <a:blip r:embed="rId5"/>
          <a:srcRect/>
          <a:stretch/>
        </p:blipFill>
        <p:spPr>
          <a:xfrm>
            <a:off x="242781" y="6356350"/>
            <a:ext cx="1238935" cy="311634"/>
          </a:xfrm>
          <a:prstGeom prst="rect">
            <a:avLst/>
          </a:prstGeom>
        </p:spPr>
      </p:pic>
    </p:spTree>
    <p:extLst>
      <p:ext uri="{BB962C8B-B14F-4D97-AF65-F5344CB8AC3E}">
        <p14:creationId xmlns:p14="http://schemas.microsoft.com/office/powerpoint/2010/main" val="1949849205"/>
      </p:ext>
    </p:extLst>
  </p:cSld>
  <p:clrMap bg1="dk1" tx1="lt1" bg2="dk2" tx2="lt2" accent1="accent1" accent2="accent2" accent3="accent3" accent4="accent4" accent5="accent5" accent6="accent6" hlink="hlink" folHlink="folHlink"/>
  <p:sldLayoutIdLst>
    <p:sldLayoutId id="2147483679" r:id="rId1"/>
  </p:sldLayoutIdLst>
  <p:hf hd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DF25A-8906-4EDD-BF38-36838DA0A270}" type="datetime1">
              <a:rPr lang="fi-FI" smtClean="0"/>
              <a:t>5.2.2024</a:t>
            </a:fld>
            <a:endParaRPr lang="fi-FI" dirty="0"/>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11" name="Kuva 7">
            <a:extLst>
              <a:ext uri="{FF2B5EF4-FFF2-40B4-BE49-F238E27FC236}">
                <a16:creationId xmlns:a16="http://schemas.microsoft.com/office/drawing/2014/main" id="{36EEFE7A-A019-8245-8B1B-79373550A02F}"/>
              </a:ext>
            </a:extLst>
          </p:cNvPr>
          <p:cNvPicPr>
            <a:picLocks noChangeAspect="1"/>
          </p:cNvPicPr>
          <p:nvPr userDrawn="1"/>
        </p:nvPicPr>
        <p:blipFill>
          <a:blip r:embed="rId8"/>
          <a:srcRect/>
          <a:stretch/>
        </p:blipFill>
        <p:spPr>
          <a:xfrm>
            <a:off x="242780" y="6353212"/>
            <a:ext cx="1231334" cy="311634"/>
          </a:xfrm>
          <a:prstGeom prst="rect">
            <a:avLst/>
          </a:prstGeom>
        </p:spPr>
      </p:pic>
      <p:sp>
        <p:nvSpPr>
          <p:cNvPr id="2" name="Alatunnisteen paikkamerkki 1">
            <a:extLst>
              <a:ext uri="{FF2B5EF4-FFF2-40B4-BE49-F238E27FC236}">
                <a16:creationId xmlns:a16="http://schemas.microsoft.com/office/drawing/2014/main" id="{EFEB5C75-9C88-46D4-947C-D7483FA5A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984712758"/>
      </p:ext>
    </p:extLst>
  </p:cSld>
  <p:clrMap bg1="lt1" tx1="dk1" bg2="lt2" tx2="dk2" accent1="accent1" accent2="accent2" accent3="accent3" accent4="accent4" accent5="accent5" accent6="accent6" hlink="hlink" folHlink="folHlink"/>
  <p:sldLayoutIdLst>
    <p:sldLayoutId id="2147483734" r:id="rId1"/>
    <p:sldLayoutId id="2147483742" r:id="rId2"/>
    <p:sldLayoutId id="2147483733" r:id="rId3"/>
    <p:sldLayoutId id="2147483736" r:id="rId4"/>
    <p:sldLayoutId id="2147483748" r:id="rId5"/>
    <p:sldLayoutId id="2147483687" r:id="rId6"/>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2C048-585D-44BA-8C2D-64983F0B70FA}" type="datetime1">
              <a:rPr lang="fi-FI" smtClean="0"/>
              <a:t>5.2.2024</a:t>
            </a:fld>
            <a:endParaRPr lang="fi-FI" dirty="0"/>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9" name="Kuva 8">
            <a:extLst>
              <a:ext uri="{FF2B5EF4-FFF2-40B4-BE49-F238E27FC236}">
                <a16:creationId xmlns:a16="http://schemas.microsoft.com/office/drawing/2014/main" id="{A4EB6745-5D38-414D-8F18-78AE802E20C7}"/>
              </a:ext>
            </a:extLst>
          </p:cNvPr>
          <p:cNvPicPr>
            <a:picLocks noChangeAspect="1"/>
          </p:cNvPicPr>
          <p:nvPr userDrawn="1"/>
        </p:nvPicPr>
        <p:blipFill>
          <a:blip r:embed="rId7"/>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382AD9C5-3DA3-4566-9BA7-6876F9455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991031939"/>
      </p:ext>
    </p:extLst>
  </p:cSld>
  <p:clrMap bg1="dk1" tx1="lt1" bg2="dk2" tx2="lt2" accent1="accent1" accent2="accent2" accent3="accent3" accent4="accent4" accent5="accent5" accent6="accent6" hlink="hlink" folHlink="folHlink"/>
  <p:sldLayoutIdLst>
    <p:sldLayoutId id="2147483741" r:id="rId1"/>
    <p:sldLayoutId id="2147483738" r:id="rId2"/>
    <p:sldLayoutId id="2147483737" r:id="rId3"/>
    <p:sldLayoutId id="2147483739" r:id="rId4"/>
    <p:sldLayoutId id="2147483706" r:id="rId5"/>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D3963"/>
        </a:solidFill>
        <a:effectLst/>
      </p:bgPr>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58578-BC5F-4B15-8F5D-0DD369EB3107}" type="datetime1">
              <a:rPr lang="fi-FI" smtClean="0"/>
              <a:t>5.2.2024</a:t>
            </a:fld>
            <a:endParaRPr lang="fi-FI" dirty="0"/>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dirty="0"/>
          </a:p>
        </p:txBody>
      </p:sp>
      <p:pic>
        <p:nvPicPr>
          <p:cNvPr id="8" name="Kuva 7">
            <a:extLst>
              <a:ext uri="{FF2B5EF4-FFF2-40B4-BE49-F238E27FC236}">
                <a16:creationId xmlns:a16="http://schemas.microsoft.com/office/drawing/2014/main" id="{A1B44897-2509-47CF-8B3C-182C95A8055F}"/>
              </a:ext>
            </a:extLst>
          </p:cNvPr>
          <p:cNvPicPr>
            <a:picLocks noChangeAspect="1"/>
          </p:cNvPicPr>
          <p:nvPr userDrawn="1"/>
        </p:nvPicPr>
        <p:blipFill>
          <a:blip r:embed="rId6"/>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D9784348-D887-4F24-AD29-F32FB63D9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1682510716"/>
      </p:ext>
    </p:extLst>
  </p:cSld>
  <p:clrMap bg1="dk1" tx1="lt1" bg2="dk2" tx2="lt2" accent1="accent1" accent2="accent2" accent3="accent3" accent4="accent4" accent5="accent5" accent6="accent6" hlink="hlink" folHlink="folHlink"/>
  <p:sldLayoutIdLst>
    <p:sldLayoutId id="2147483747" r:id="rId1"/>
    <p:sldLayoutId id="2147483743" r:id="rId2"/>
    <p:sldLayoutId id="2147483745" r:id="rId3"/>
    <p:sldLayoutId id="2147483714" r:id="rId4"/>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socca.fi/files/7719/Koulupoissaolokysely_-_vanhemmat.pdf" TargetMode="External"/><Relationship Id="rId7" Type="http://schemas.openxmlformats.org/officeDocument/2006/relationships/hyperlink" Target="https://koulu.toimintakykyarvio.fi/" TargetMode="External"/><Relationship Id="rId2" Type="http://schemas.openxmlformats.org/officeDocument/2006/relationships/hyperlink" Target="http://www.socca.fi/files/7718/Koulupoissaolokysely_-_lapsi_nuori.pdf" TargetMode="External"/><Relationship Id="rId1" Type="http://schemas.openxmlformats.org/officeDocument/2006/relationships/slideLayout" Target="../slideLayouts/slideLayout3.xml"/><Relationship Id="rId6" Type="http://schemas.openxmlformats.org/officeDocument/2006/relationships/hyperlink" Target="https://koulupoissaolo.fi/wp-content/uploads/2021/02/Koulupoissaolojen-tarkistuslista-1.pdf" TargetMode="External"/><Relationship Id="rId5" Type="http://schemas.openxmlformats.org/officeDocument/2006/relationships/hyperlink" Target="http://www.tuuve.fi/wp-content/uploads/2020/03/Koulupoissaolojen-oireet-ja-syyt-ISAP-Versio1.2.pdf" TargetMode="External"/><Relationship Id="rId4" Type="http://schemas.openxmlformats.org/officeDocument/2006/relationships/hyperlink" Target="http://www.socca.fi/files/7717/Koulupoissaolokysely_-_arviointiohje.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oph.fi/fi/koulutus-ja-tutkinnot/opiskeluhuoltoa-koskevat-opetussuunnitelmien-perusteet-ja-ammatillise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thl.fi/" TargetMode="External"/><Relationship Id="rId2" Type="http://schemas.openxmlformats.org/officeDocument/2006/relationships/hyperlink" Target="https://www.socca.fi/"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koulukunnossa.fi/"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koulukunnossa.fi/"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http://www.papunet.fi/"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koulukunnossa.fi/"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osake.eeventti.fi/" TargetMode="External"/><Relationship Id="rId7" Type="http://schemas.openxmlformats.org/officeDocument/2006/relationships/image" Target="../media/image9.png"/><Relationship Id="rId2" Type="http://schemas.openxmlformats.org/officeDocument/2006/relationships/hyperlink" Target="http://urn.fi/URN:ISBN:978-952-263-924-0" TargetMode="External"/><Relationship Id="rId1" Type="http://schemas.openxmlformats.org/officeDocument/2006/relationships/slideLayout" Target="../slideLayouts/slideLayout3.xml"/><Relationship Id="rId6" Type="http://schemas.openxmlformats.org/officeDocument/2006/relationships/hyperlink" Target="http://www.tampere.fi/" TargetMode="External"/><Relationship Id="rId5" Type="http://schemas.openxmlformats.org/officeDocument/2006/relationships/hyperlink" Target="mailto:maija.loukonen@tampere.fi" TargetMode="External"/><Relationship Id="rId10" Type="http://schemas.openxmlformats.org/officeDocument/2006/relationships/image" Target="../media/image20.jpeg"/><Relationship Id="rId4" Type="http://schemas.openxmlformats.org/officeDocument/2006/relationships/hyperlink" Target="https://osake.eeventti.fi/hanketoiminta-osakkeella/pirkanmaan-tuen-jatkumot-ja-toimivat-verkostot-hanke-link"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oph.fi/fi/uutiset/2023/perusopetuksen-opetussuunnitelman-perusteita-paivitetty-tavoitteena-ennaltaehkaista-ja" TargetMode="External"/><Relationship Id="rId2" Type="http://schemas.openxmlformats.org/officeDocument/2006/relationships/hyperlink" Target="https://www.finlex.fi/fi/laki/alkup/2022/20220947"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eventti.fi/koulutukset/osake/ryhmayttamisen-mestariksi-verkkokurssi-192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static.eeventti.fi/1/pages/5e64ceded12128ddee56e8c2fcd2a745.pdf" TargetMode="External"/><Relationship Id="rId2" Type="http://schemas.openxmlformats.org/officeDocument/2006/relationships/hyperlink" Target="http://urn.fi/URN:ISBN:978-952-263-924-0" TargetMode="External"/><Relationship Id="rId1" Type="http://schemas.openxmlformats.org/officeDocument/2006/relationships/slideLayout" Target="../slideLayouts/slideLayout3.xml"/><Relationship Id="rId5" Type="http://schemas.openxmlformats.org/officeDocument/2006/relationships/hyperlink" Target="https://heyzine.com/flip-book/e9e95f9b6a.html" TargetMode="External"/><Relationship Id="rId4" Type="http://schemas.openxmlformats.org/officeDocument/2006/relationships/hyperlink" Target="https://osake.eeventti.fi/hanketoiminta-osakkeella/sitouttava-kouluyhteisoty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5" name="Otsikko 24">
            <a:extLst>
              <a:ext uri="{FF2B5EF4-FFF2-40B4-BE49-F238E27FC236}">
                <a16:creationId xmlns:a16="http://schemas.microsoft.com/office/drawing/2014/main" id="{E45867E5-D815-E54D-9870-95C593BAF7AC}"/>
              </a:ext>
            </a:extLst>
          </p:cNvPr>
          <p:cNvSpPr>
            <a:spLocks noGrp="1"/>
          </p:cNvSpPr>
          <p:nvPr>
            <p:ph type="ctrTitle"/>
          </p:nvPr>
        </p:nvSpPr>
        <p:spPr>
          <a:xfrm>
            <a:off x="2573518" y="2347274"/>
            <a:ext cx="7399972" cy="2128544"/>
          </a:xfrm>
        </p:spPr>
        <p:txBody>
          <a:bodyPr/>
          <a:lstStyle/>
          <a:p>
            <a:br>
              <a:rPr lang="fi-FI" sz="4000" dirty="0">
                <a:latin typeface="Calibri" panose="020F0502020204030204" pitchFamily="34" charset="0"/>
                <a:ea typeface="Times New Roman" panose="02020603050405020304" pitchFamily="18" charset="0"/>
                <a:cs typeface="Times New Roman" panose="02020603050405020304" pitchFamily="18" charset="0"/>
              </a:rPr>
            </a:br>
            <a:r>
              <a:rPr lang="fi-FI" sz="3000" dirty="0">
                <a:latin typeface="Calibri" panose="020F0502020204030204" pitchFamily="34" charset="0"/>
                <a:ea typeface="Times New Roman" panose="02020603050405020304" pitchFamily="18" charset="0"/>
                <a:cs typeface="Times New Roman" panose="02020603050405020304" pitchFamily="18" charset="0"/>
              </a:rPr>
              <a:t>TAMPEREEN KAUPUNKISEUDUN </a:t>
            </a:r>
            <a:br>
              <a:rPr lang="fi-FI" sz="3000" dirty="0">
                <a:latin typeface="Calibri" panose="020F0502020204030204" pitchFamily="34" charset="0"/>
                <a:ea typeface="Times New Roman" panose="02020603050405020304" pitchFamily="18" charset="0"/>
                <a:cs typeface="Times New Roman" panose="02020603050405020304" pitchFamily="18" charset="0"/>
              </a:rPr>
            </a:br>
            <a:r>
              <a:rPr lang="fi-FI" sz="3000" dirty="0">
                <a:latin typeface="Calibri" panose="020F0502020204030204" pitchFamily="34" charset="0"/>
                <a:ea typeface="Times New Roman" panose="02020603050405020304" pitchFamily="18" charset="0"/>
                <a:cs typeface="Times New Roman" panose="02020603050405020304" pitchFamily="18" charset="0"/>
              </a:rPr>
              <a:t>LÄSNÄOLON TUKEMISEN </a:t>
            </a:r>
            <a:br>
              <a:rPr lang="fi-FI" sz="3000" dirty="0">
                <a:latin typeface="Calibri" panose="020F0502020204030204" pitchFamily="34" charset="0"/>
                <a:ea typeface="Times New Roman" panose="02020603050405020304" pitchFamily="18" charset="0"/>
                <a:cs typeface="Times New Roman" panose="02020603050405020304" pitchFamily="18" charset="0"/>
              </a:rPr>
            </a:br>
            <a:r>
              <a:rPr lang="fi-FI" sz="3000" dirty="0">
                <a:latin typeface="Calibri" panose="020F0502020204030204" pitchFamily="34" charset="0"/>
                <a:ea typeface="Times New Roman" panose="02020603050405020304" pitchFamily="18" charset="0"/>
                <a:cs typeface="Times New Roman" panose="02020603050405020304" pitchFamily="18" charset="0"/>
              </a:rPr>
              <a:t>JA </a:t>
            </a:r>
            <a:br>
              <a:rPr lang="fi-FI" sz="3000" dirty="0">
                <a:latin typeface="Calibri" panose="020F0502020204030204" pitchFamily="34" charset="0"/>
                <a:ea typeface="Times New Roman" panose="02020603050405020304" pitchFamily="18" charset="0"/>
                <a:cs typeface="Times New Roman" panose="02020603050405020304" pitchFamily="18" charset="0"/>
              </a:rPr>
            </a:br>
            <a:r>
              <a:rPr lang="fi-FI" sz="3000" dirty="0">
                <a:latin typeface="Calibri" panose="020F0502020204030204" pitchFamily="34" charset="0"/>
                <a:ea typeface="Times New Roman" panose="02020603050405020304" pitchFamily="18" charset="0"/>
                <a:cs typeface="Times New Roman" panose="02020603050405020304" pitchFamily="18" charset="0"/>
              </a:rPr>
              <a:t>POISSAOLOJEN SEURANNAN SUUNNITELMA</a:t>
            </a:r>
            <a:br>
              <a:rPr lang="fi-FI" sz="3000" dirty="0">
                <a:latin typeface="Arial" panose="020B0604020202020204" pitchFamily="34" charset="0"/>
                <a:ea typeface="Times New Roman" panose="02020603050405020304" pitchFamily="18" charset="0"/>
                <a:cs typeface="Times New Roman" panose="02020603050405020304" pitchFamily="18" charset="0"/>
              </a:rPr>
            </a:br>
            <a:endParaRPr lang="fi-FI" sz="3000" dirty="0"/>
          </a:p>
        </p:txBody>
      </p:sp>
      <p:sp>
        <p:nvSpPr>
          <p:cNvPr id="28" name="Tekstin paikkamerkki 27">
            <a:extLst>
              <a:ext uri="{FF2B5EF4-FFF2-40B4-BE49-F238E27FC236}">
                <a16:creationId xmlns:a16="http://schemas.microsoft.com/office/drawing/2014/main" id="{B1D096D4-80C7-490F-ABEB-DDBAB35E3A89}"/>
              </a:ext>
            </a:extLst>
          </p:cNvPr>
          <p:cNvSpPr>
            <a:spLocks noGrp="1"/>
          </p:cNvSpPr>
          <p:nvPr>
            <p:ph type="body" sz="quarter" idx="17"/>
          </p:nvPr>
        </p:nvSpPr>
        <p:spPr>
          <a:xfrm>
            <a:off x="3300025" y="4732998"/>
            <a:ext cx="4229100" cy="593725"/>
          </a:xfrm>
        </p:spPr>
        <p:txBody>
          <a:bodyPr/>
          <a:lstStyle/>
          <a:p>
            <a:r>
              <a:rPr lang="fi-FI" dirty="0"/>
              <a:t>1.8.2023</a:t>
            </a:r>
          </a:p>
        </p:txBody>
      </p:sp>
      <p:sp>
        <p:nvSpPr>
          <p:cNvPr id="6" name="Tekstiruutu 24"/>
          <p:cNvSpPr txBox="1">
            <a:spLocks noChangeArrowheads="1"/>
          </p:cNvSpPr>
          <p:nvPr/>
        </p:nvSpPr>
        <p:spPr bwMode="auto">
          <a:xfrm>
            <a:off x="9795606" y="6374456"/>
            <a:ext cx="246094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spcBef>
                <a:spcPts val="1000"/>
              </a:spcBef>
              <a:buClr>
                <a:schemeClr val="tx2"/>
              </a:buClr>
              <a:buFont typeface="Arial" panose="020B0604020202020204" pitchFamily="34" charset="0"/>
              <a:buChar char="•"/>
              <a:defRPr sz="2800">
                <a:solidFill>
                  <a:schemeClr val="tx2"/>
                </a:solidFill>
                <a:latin typeface="Calibri" panose="020F0502020204030204" pitchFamily="34" charset="0"/>
              </a:defRPr>
            </a:lvl1pPr>
            <a:lvl2pPr marL="742950" indent="-285750" algn="ctr" eaLnBrk="0" hangingPunct="0">
              <a:spcBef>
                <a:spcPts val="500"/>
              </a:spcBef>
              <a:buClr>
                <a:schemeClr val="tx2"/>
              </a:buClr>
              <a:buFont typeface="Courier New" panose="02070309020205020404" pitchFamily="49" charset="0"/>
              <a:buChar char="o"/>
              <a:defRPr sz="2400">
                <a:solidFill>
                  <a:schemeClr val="tx2"/>
                </a:solidFill>
                <a:latin typeface="Calibri" panose="020F0502020204030204" pitchFamily="34" charset="0"/>
              </a:defRPr>
            </a:lvl2pPr>
            <a:lvl3pPr marL="1143000" indent="-228600" algn="ctr" eaLnBrk="0" hangingPunct="0">
              <a:spcBef>
                <a:spcPts val="500"/>
              </a:spcBef>
              <a:buClr>
                <a:schemeClr val="tx2"/>
              </a:buClr>
              <a:buFont typeface="Wingdings" panose="05000000000000000000" pitchFamily="2" charset="2"/>
              <a:buChar char="Ø"/>
              <a:defRPr sz="2000">
                <a:solidFill>
                  <a:schemeClr val="tx2"/>
                </a:solidFill>
                <a:latin typeface="Calibri" panose="020F0502020204030204" pitchFamily="34" charset="0"/>
              </a:defRPr>
            </a:lvl3pPr>
            <a:lvl4pPr marL="1600200" indent="-228600" algn="ctr" eaLnBrk="0" hangingPunct="0">
              <a:spcBef>
                <a:spcPts val="500"/>
              </a:spcBef>
              <a:buClr>
                <a:schemeClr val="tx2"/>
              </a:buClr>
              <a:buFont typeface="Helvetica" panose="020B0604020202020204" pitchFamily="34" charset="0"/>
              <a:buChar char="−"/>
              <a:defRPr>
                <a:solidFill>
                  <a:schemeClr val="tx2"/>
                </a:solidFill>
                <a:latin typeface="Calibri" panose="020F0502020204030204" pitchFamily="34" charset="0"/>
              </a:defRPr>
            </a:lvl4pPr>
            <a:lvl5pPr marL="2057400" indent="-228600" algn="ctr" eaLnBrk="0" hangingPunct="0">
              <a:spcBef>
                <a:spcPts val="500"/>
              </a:spcBef>
              <a:buClr>
                <a:schemeClr val="tx2"/>
              </a:buClr>
              <a:buFont typeface="Arial" panose="020B0604020202020204" pitchFamily="34" charset="0"/>
              <a:buChar char="•"/>
              <a:defRPr>
                <a:solidFill>
                  <a:schemeClr val="tx2"/>
                </a:solidFill>
                <a:latin typeface="Calibri" panose="020F0502020204030204" pitchFamily="34" charset="0"/>
              </a:defRPr>
            </a:lvl5pPr>
            <a:lvl6pPr marL="25146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6pPr>
            <a:lvl7pPr marL="29718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7pPr>
            <a:lvl8pPr marL="34290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8pPr>
            <a:lvl9pPr marL="3886200" indent="-228600" algn="ctr" eaLnBrk="0" fontAlgn="base" hangingPunct="0">
              <a:spcBef>
                <a:spcPts val="500"/>
              </a:spcBef>
              <a:spcAft>
                <a:spcPct val="0"/>
              </a:spcAft>
              <a:buClr>
                <a:schemeClr val="tx2"/>
              </a:buClr>
              <a:buFont typeface="Arial" panose="020B0604020202020204" pitchFamily="34" charset="0"/>
              <a:buChar char="•"/>
              <a:defRPr>
                <a:solidFill>
                  <a:schemeClr val="tx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fi-FI" sz="1100" b="0" i="0" u="none" strike="noStrike" kern="1200" cap="none" spc="0" normalizeH="0" baseline="0" noProof="0" dirty="0">
                <a:ln>
                  <a:noFill/>
                </a:ln>
                <a:solidFill>
                  <a:schemeClr val="tx1">
                    <a:lumMod val="85000"/>
                  </a:schemeClr>
                </a:solidFill>
                <a:effectLst/>
                <a:uLnTx/>
                <a:uFillTx/>
                <a:latin typeface="Calibri" panose="020F0502020204030204" pitchFamily="34" charset="0"/>
                <a:ea typeface="+mn-ea"/>
                <a:cs typeface="+mn-cs"/>
              </a:rPr>
              <a:t>Kuva: Visit Tampere / Laura Vanzo</a:t>
            </a:r>
            <a:r>
              <a:rPr kumimoji="0" lang="fi-FI" altLang="fi-FI" sz="1100" b="0" i="0" u="none" strike="noStrike" kern="1200" cap="none" spc="0" normalizeH="0" baseline="0" noProof="0" dirty="0">
                <a:ln>
                  <a:noFill/>
                </a:ln>
                <a:solidFill>
                  <a:schemeClr val="tx1">
                    <a:lumMod val="85000"/>
                  </a:schemeClr>
                </a:solidFill>
                <a:effectLst/>
                <a:uLnTx/>
                <a:uFillTx/>
                <a:latin typeface="Calibri" panose="020F0502020204030204" pitchFamily="34" charset="0"/>
                <a:ea typeface="+mn-ea"/>
                <a:cs typeface="+mn-cs"/>
              </a:rPr>
              <a:t> </a:t>
            </a:r>
          </a:p>
        </p:txBody>
      </p:sp>
      <p:pic>
        <p:nvPicPr>
          <p:cNvPr id="7" name="Kuva 6" descr="Kuvassa Tammerkosken rannalla vanhat tiilirakennukset iltavalaistuksessa.">
            <a:extLst>
              <a:ext uri="{FF2B5EF4-FFF2-40B4-BE49-F238E27FC236}">
                <a16:creationId xmlns:a16="http://schemas.microsoft.com/office/drawing/2014/main" id="{6E445E40-9940-42F2-92FB-78968B59367A}"/>
              </a:ext>
            </a:extLst>
          </p:cNvPr>
          <p:cNvPicPr>
            <a:picLocks noChangeAspect="1"/>
          </p:cNvPicPr>
          <p:nvPr/>
        </p:nvPicPr>
        <p:blipFill>
          <a:blip r:embed="rId4"/>
          <a:stretch>
            <a:fillRect/>
          </a:stretch>
        </p:blipFill>
        <p:spPr>
          <a:xfrm>
            <a:off x="7824520" y="449608"/>
            <a:ext cx="1493649" cy="518205"/>
          </a:xfrm>
          <a:prstGeom prst="rect">
            <a:avLst/>
          </a:prstGeom>
        </p:spPr>
      </p:pic>
      <p:pic>
        <p:nvPicPr>
          <p:cNvPr id="8" name="Kuva 7">
            <a:extLst>
              <a:ext uri="{FF2B5EF4-FFF2-40B4-BE49-F238E27FC236}">
                <a16:creationId xmlns:a16="http://schemas.microsoft.com/office/drawing/2014/main" id="{BBC5F027-BB45-4B5C-83E8-0192012934A5}"/>
              </a:ext>
            </a:extLst>
          </p:cNvPr>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0043557" y="5609074"/>
            <a:ext cx="1870683" cy="1088403"/>
          </a:xfrm>
          <a:prstGeom prst="rect">
            <a:avLst/>
          </a:prstGeom>
        </p:spPr>
      </p:pic>
      <p:pic>
        <p:nvPicPr>
          <p:cNvPr id="9" name="Kuva 8">
            <a:extLst>
              <a:ext uri="{FF2B5EF4-FFF2-40B4-BE49-F238E27FC236}">
                <a16:creationId xmlns:a16="http://schemas.microsoft.com/office/drawing/2014/main" id="{7813954E-7961-483D-AF8E-71B32A244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5156" y="5609074"/>
            <a:ext cx="1088401" cy="1088401"/>
          </a:xfrm>
          <a:prstGeom prst="rect">
            <a:avLst/>
          </a:prstGeom>
        </p:spPr>
      </p:pic>
      <p:pic>
        <p:nvPicPr>
          <p:cNvPr id="10" name="Kuva 9">
            <a:extLst>
              <a:ext uri="{FF2B5EF4-FFF2-40B4-BE49-F238E27FC236}">
                <a16:creationId xmlns:a16="http://schemas.microsoft.com/office/drawing/2014/main" id="{2313AAC2-F99C-4208-9745-2A2BCCE36E0A}"/>
              </a:ext>
            </a:extLst>
          </p:cNvPr>
          <p:cNvPicPr>
            <a:picLocks noChangeAspect="1"/>
          </p:cNvPicPr>
          <p:nvPr/>
        </p:nvPicPr>
        <p:blipFill>
          <a:blip r:embed="rId8"/>
          <a:stretch>
            <a:fillRect/>
          </a:stretch>
        </p:blipFill>
        <p:spPr>
          <a:xfrm>
            <a:off x="7243184" y="5595888"/>
            <a:ext cx="1711972" cy="1114772"/>
          </a:xfrm>
          <a:prstGeom prst="rect">
            <a:avLst/>
          </a:prstGeom>
        </p:spPr>
      </p:pic>
    </p:spTree>
    <p:extLst>
      <p:ext uri="{BB962C8B-B14F-4D97-AF65-F5344CB8AC3E}">
        <p14:creationId xmlns:p14="http://schemas.microsoft.com/office/powerpoint/2010/main" val="387824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F617DF-69CB-4A77-9FF8-A792D84B26D4}"/>
              </a:ext>
            </a:extLst>
          </p:cNvPr>
          <p:cNvSpPr>
            <a:spLocks noGrp="1"/>
          </p:cNvSpPr>
          <p:nvPr>
            <p:ph type="title"/>
          </p:nvPr>
        </p:nvSpPr>
        <p:spPr>
          <a:xfrm>
            <a:off x="138053" y="298183"/>
            <a:ext cx="10515600" cy="1060926"/>
          </a:xfrm>
        </p:spPr>
        <p:txBody>
          <a:bodyPr>
            <a:normAutofit/>
          </a:bodyPr>
          <a:lstStyle/>
          <a:p>
            <a:pPr algn="l"/>
            <a:r>
              <a:rPr lang="fi-FI" sz="3600" b="0" dirty="0"/>
              <a:t>Taso 2: Kohdennettu tuki</a:t>
            </a:r>
          </a:p>
        </p:txBody>
      </p:sp>
      <p:sp>
        <p:nvSpPr>
          <p:cNvPr id="3" name="Sisällön paikkamerkki 2">
            <a:extLst>
              <a:ext uri="{FF2B5EF4-FFF2-40B4-BE49-F238E27FC236}">
                <a16:creationId xmlns:a16="http://schemas.microsoft.com/office/drawing/2014/main" id="{76536307-0064-4C85-93AC-0F34CBB3BDF3}"/>
              </a:ext>
            </a:extLst>
          </p:cNvPr>
          <p:cNvSpPr>
            <a:spLocks noGrp="1"/>
          </p:cNvSpPr>
          <p:nvPr>
            <p:ph sz="quarter" idx="15"/>
          </p:nvPr>
        </p:nvSpPr>
        <p:spPr>
          <a:xfrm>
            <a:off x="-120801" y="1050581"/>
            <a:ext cx="12174748" cy="5670894"/>
          </a:xfrm>
        </p:spPr>
        <p:txBody>
          <a:bodyPr>
            <a:normAutofit/>
          </a:bodyPr>
          <a:lstStyle/>
          <a:p>
            <a:pPr marL="628650" lvl="1" indent="-285750" defTabSz="685800">
              <a:spcBef>
                <a:spcPts val="0"/>
              </a:spcBef>
              <a:buClrTx/>
              <a:buSzPct val="100000"/>
              <a:buFont typeface="Arial" panose="020B0604020202020204" pitchFamily="34" charset="0"/>
              <a:buChar char="•"/>
            </a:pPr>
            <a:r>
              <a:rPr lang="fi-FI" sz="1600" b="1" dirty="0">
                <a:solidFill>
                  <a:srgbClr val="000000"/>
                </a:solidFill>
              </a:rPr>
              <a:t>Opettajien osaamisen vahvistaminen varhaiseen puuttumiseen</a:t>
            </a:r>
          </a:p>
          <a:p>
            <a:pPr marL="342900" lvl="1" indent="0" defTabSz="685800">
              <a:spcBef>
                <a:spcPts val="0"/>
              </a:spcBef>
              <a:buClr>
                <a:srgbClr val="87BE3C"/>
              </a:buClr>
              <a:buSzPct val="100000"/>
              <a:buNone/>
            </a:pPr>
            <a:r>
              <a:rPr lang="fi-FI" sz="1600" dirty="0">
                <a:solidFill>
                  <a:srgbClr val="000000"/>
                </a:solidFill>
              </a:rPr>
              <a:t>Hyödynnetään yhtenäisiä ”check-list” tyyppisiä materiaaleja, jotka avaavat, milloin huolen tulisi herätä ja miten toimija jo silloin, kun tuntirajat eivät välttämättä täyty, mutta ennusmerkit ovat ilmassa. Liite 3 on laadittu koulukunnossa.fi- materiaalin pohjalta. </a:t>
            </a:r>
          </a:p>
          <a:p>
            <a:pPr marL="342900" lvl="1" indent="0" defTabSz="685800">
              <a:spcBef>
                <a:spcPts val="0"/>
              </a:spcBef>
              <a:buClr>
                <a:srgbClr val="87BE3C"/>
              </a:buClr>
              <a:buSzPct val="100000"/>
              <a:buNone/>
            </a:pPr>
            <a:r>
              <a:rPr lang="fi-FI" sz="1600" dirty="0">
                <a:solidFill>
                  <a:srgbClr val="000000"/>
                </a:solidFill>
              </a:rPr>
              <a:t>Vastuuhenkilö: Opetuspäällikkö, rehtorit</a:t>
            </a:r>
            <a:endParaRPr lang="fi-FI" sz="1600" b="1" dirty="0">
              <a:solidFill>
                <a:srgbClr val="000000"/>
              </a:solidFill>
            </a:endParaRPr>
          </a:p>
          <a:p>
            <a:pPr marL="342900" lvl="1" indent="0" defTabSz="685800">
              <a:spcBef>
                <a:spcPts val="0"/>
              </a:spcBef>
              <a:buClr>
                <a:srgbClr val="87BE3C"/>
              </a:buClr>
              <a:buSzPct val="100000"/>
              <a:buNone/>
            </a:pPr>
            <a:endParaRPr lang="fi-FI" sz="1600" b="1" dirty="0">
              <a:solidFill>
                <a:srgbClr val="000000"/>
              </a:solidFill>
            </a:endParaRPr>
          </a:p>
          <a:p>
            <a:pPr marL="628650" lvl="1" indent="-285750" defTabSz="685800">
              <a:spcBef>
                <a:spcPts val="0"/>
              </a:spcBef>
              <a:buClrTx/>
              <a:buSzPct val="100000"/>
              <a:buFont typeface="Arial" panose="020B0604020202020204" pitchFamily="34" charset="0"/>
              <a:buChar char="•"/>
            </a:pPr>
            <a:r>
              <a:rPr lang="fi-FI" sz="1600" b="1" dirty="0">
                <a:solidFill>
                  <a:srgbClr val="000000"/>
                </a:solidFill>
              </a:rPr>
              <a:t>Juurisyyn selvittäminen </a:t>
            </a:r>
          </a:p>
          <a:p>
            <a:pPr marL="342900" lvl="1" indent="0" defTabSz="685800">
              <a:spcBef>
                <a:spcPts val="0"/>
              </a:spcBef>
              <a:buClr>
                <a:srgbClr val="87BE3C"/>
              </a:buClr>
              <a:buSzPct val="100000"/>
              <a:buNone/>
            </a:pPr>
            <a:r>
              <a:rPr lang="fi-FI" sz="1600" dirty="0">
                <a:solidFill>
                  <a:srgbClr val="000000"/>
                </a:solidFill>
              </a:rPr>
              <a:t>Kunnat ottavat systemaattisesti käyttöön juurisyyn selvittämiseen liittyviä,  kansallisesti ja kansainvälisesti testattuja malleja kuten ISAP, </a:t>
            </a:r>
          </a:p>
          <a:p>
            <a:pPr marL="342900" lvl="1" indent="0" defTabSz="685800">
              <a:spcBef>
                <a:spcPts val="0"/>
              </a:spcBef>
              <a:buClr>
                <a:srgbClr val="87BE3C"/>
              </a:buClr>
              <a:buSzPct val="100000"/>
              <a:buNone/>
            </a:pPr>
            <a:r>
              <a:rPr lang="fi-FI" sz="1600" dirty="0">
                <a:solidFill>
                  <a:srgbClr val="000000"/>
                </a:solidFill>
              </a:rPr>
              <a:t>S RAS-R, SNACK ja koulunkäyntikyvyn arviointiseula. </a:t>
            </a:r>
          </a:p>
          <a:p>
            <a:pPr marL="342900" lvl="1" indent="0" defTabSz="685800">
              <a:spcBef>
                <a:spcPts val="0"/>
              </a:spcBef>
              <a:buClr>
                <a:srgbClr val="87BE3C"/>
              </a:buClr>
              <a:buSzPct val="100000"/>
              <a:buNone/>
            </a:pPr>
            <a:r>
              <a:rPr lang="fi-FI" sz="1600" dirty="0">
                <a:solidFill>
                  <a:srgbClr val="000000"/>
                </a:solidFill>
              </a:rPr>
              <a:t>Juurisyyn selvittäminen käynnistyy viimeistään silloin, kun oppilaan asiassa kutsutaan koolle monialainen asiantuntijaryhmä. </a:t>
            </a:r>
          </a:p>
          <a:p>
            <a:pPr marL="342900" lvl="1" indent="0" defTabSz="685800">
              <a:spcBef>
                <a:spcPts val="0"/>
              </a:spcBef>
              <a:buClr>
                <a:srgbClr val="87BE3C"/>
              </a:buClr>
              <a:buSzPct val="100000"/>
              <a:buNone/>
            </a:pPr>
            <a:r>
              <a:rPr lang="fi-FI" sz="1600" dirty="0">
                <a:solidFill>
                  <a:srgbClr val="000000"/>
                </a:solidFill>
              </a:rPr>
              <a:t>Oppilaan kanssa kyselyn täyttää ennen palaveria joku luotettava aikuinen, jonka kanssa työskentely onnistuu, esimerkiksi opettaja, kuraattori, koulunkäynninohjaaja tai kouluvalmentaja. Kyselyn voi myös täyttää kotona huoltajan kanssa, samoin huoltaja oman versionsa. </a:t>
            </a:r>
          </a:p>
          <a:p>
            <a:pPr marL="342900" lvl="1" indent="0" defTabSz="685800">
              <a:spcBef>
                <a:spcPts val="0"/>
              </a:spcBef>
              <a:buClr>
                <a:srgbClr val="87BE3C"/>
              </a:buClr>
              <a:buSzPct val="100000"/>
              <a:buNone/>
            </a:pPr>
            <a:r>
              <a:rPr lang="fi-FI" sz="1600" dirty="0">
                <a:solidFill>
                  <a:srgbClr val="000000"/>
                </a:solidFill>
              </a:rPr>
              <a:t>Vastuuhenkilö: opiskeluhuoltohenkilöstö ja erityisopettajat (osaaminen mallien käyttöön varmistetaan perehdytyksen/ koulutuksen kautta).</a:t>
            </a:r>
          </a:p>
          <a:p>
            <a:pPr marL="342900" lvl="1" indent="0" defTabSz="685800">
              <a:spcBef>
                <a:spcPts val="0"/>
              </a:spcBef>
              <a:buClr>
                <a:srgbClr val="87BE3C"/>
              </a:buClr>
              <a:buSzPct val="100000"/>
              <a:buNone/>
            </a:pPr>
            <a:endParaRPr lang="fi-FI" sz="1600" b="1" dirty="0">
              <a:solidFill>
                <a:srgbClr val="000000"/>
              </a:solidFill>
            </a:endParaRPr>
          </a:p>
          <a:p>
            <a:pPr marL="628650" lvl="1" indent="-285750" defTabSz="685800">
              <a:spcBef>
                <a:spcPts val="0"/>
              </a:spcBef>
              <a:buClrTx/>
              <a:buSzPct val="100000"/>
              <a:buFont typeface="Arial" panose="020B0604020202020204" pitchFamily="34" charset="0"/>
              <a:buChar char="•"/>
            </a:pPr>
            <a:r>
              <a:rPr lang="fi-FI" sz="1600" b="1" dirty="0">
                <a:solidFill>
                  <a:srgbClr val="000000"/>
                </a:solidFill>
              </a:rPr>
              <a:t>Poissaolopalaverin ohjeistettu runko </a:t>
            </a:r>
            <a:r>
              <a:rPr lang="fi-FI" sz="1600" dirty="0">
                <a:solidFill>
                  <a:srgbClr val="000000"/>
                </a:solidFill>
              </a:rPr>
              <a:t>(liite 1.3)</a:t>
            </a:r>
          </a:p>
          <a:p>
            <a:pPr marL="342900" lvl="1" indent="0" defTabSz="685800">
              <a:spcBef>
                <a:spcPts val="0"/>
              </a:spcBef>
              <a:buClr>
                <a:srgbClr val="87BE3C"/>
              </a:buClr>
              <a:buSzPct val="100000"/>
              <a:buNone/>
            </a:pPr>
            <a:r>
              <a:rPr lang="fi-FI" sz="1600" dirty="0">
                <a:solidFill>
                  <a:srgbClr val="000000"/>
                </a:solidFill>
              </a:rPr>
              <a:t>Käytettävissä yhteinen ohjeistus, miten koulun henkilöstö valmistautuu ja miten käydään poissaoloihin liittyvä yksilöllinen monialainen palaveri. Palaverimalli perustuu lastensuojelussa kehitettyyn systeemiseen palaverimalliin. Lisäksi Lapset puheeksi-menetelmää voidaan hyödyntää. </a:t>
            </a:r>
          </a:p>
          <a:p>
            <a:pPr marL="342900" lvl="1" indent="0" defTabSz="685800">
              <a:spcBef>
                <a:spcPts val="0"/>
              </a:spcBef>
              <a:buClr>
                <a:srgbClr val="87BE3C"/>
              </a:buClr>
              <a:buSzPct val="100000"/>
              <a:buNone/>
            </a:pPr>
            <a:r>
              <a:rPr lang="fi-FI" sz="1600" dirty="0">
                <a:solidFill>
                  <a:srgbClr val="000000"/>
                </a:solidFill>
              </a:rPr>
              <a:t>Keskiössä oppilaan ja huoltajan osallisuus ja aito kuuleminen sekä ratkaisukeskeisyys: 20% ajasta puhutaan ongelmasta, 80% ratkaisuista. </a:t>
            </a:r>
          </a:p>
          <a:p>
            <a:pPr marL="342900" lvl="1" indent="0" defTabSz="685800">
              <a:spcBef>
                <a:spcPts val="0"/>
              </a:spcBef>
              <a:buClr>
                <a:srgbClr val="87BE3C"/>
              </a:buClr>
              <a:buSzPct val="100000"/>
              <a:buNone/>
            </a:pPr>
            <a:r>
              <a:rPr lang="fi-FI" sz="1600" dirty="0">
                <a:solidFill>
                  <a:srgbClr val="000000"/>
                </a:solidFill>
              </a:rPr>
              <a:t>Oppilasta ja huoltajaa kuullaan. Tuen ja toimisen suunnittelu lähtee heistä, jotta toimiin sitoudutaan. </a:t>
            </a:r>
          </a:p>
          <a:p>
            <a:pPr marL="342900" lvl="1" indent="0" defTabSz="685800">
              <a:spcBef>
                <a:spcPts val="0"/>
              </a:spcBef>
              <a:buClr>
                <a:srgbClr val="87BE3C"/>
              </a:buClr>
              <a:buSzPct val="100000"/>
              <a:buNone/>
            </a:pPr>
            <a:r>
              <a:rPr lang="fi-FI" sz="1600" dirty="0">
                <a:solidFill>
                  <a:srgbClr val="000000"/>
                </a:solidFill>
              </a:rPr>
              <a:t>Palaveriin on valmistauduttu esim. käyttämällä juurisuun selvittämiseen liittyviä kyselyitä, jolloin palaverissa päästään asian ääreen. </a:t>
            </a:r>
            <a:endParaRPr lang="fi-FI" sz="1600" i="1" u="sng" dirty="0">
              <a:solidFill>
                <a:srgbClr val="000000"/>
              </a:solidFill>
            </a:endParaRPr>
          </a:p>
          <a:p>
            <a:endParaRPr lang="fi-FI" dirty="0"/>
          </a:p>
        </p:txBody>
      </p:sp>
      <p:sp>
        <p:nvSpPr>
          <p:cNvPr id="5" name="Dian numeron paikkamerkki 4">
            <a:extLst>
              <a:ext uri="{FF2B5EF4-FFF2-40B4-BE49-F238E27FC236}">
                <a16:creationId xmlns:a16="http://schemas.microsoft.com/office/drawing/2014/main" id="{0E03D159-555D-46EB-BA74-04FA24AEDA7D}"/>
              </a:ext>
            </a:extLst>
          </p:cNvPr>
          <p:cNvSpPr>
            <a:spLocks noGrp="1"/>
          </p:cNvSpPr>
          <p:nvPr>
            <p:ph type="sldNum" sz="quarter" idx="4"/>
          </p:nvPr>
        </p:nvSpPr>
        <p:spPr/>
        <p:txBody>
          <a:bodyPr/>
          <a:lstStyle/>
          <a:p>
            <a:fld id="{F3EE06F1-2D77-A44E-97FA-F679B9CB76D5}" type="slidenum">
              <a:rPr lang="fi-FI" smtClean="0"/>
              <a:t>10</a:t>
            </a:fld>
            <a:endParaRPr lang="fi-FI" dirty="0"/>
          </a:p>
        </p:txBody>
      </p:sp>
    </p:spTree>
    <p:extLst>
      <p:ext uri="{BB962C8B-B14F-4D97-AF65-F5344CB8AC3E}">
        <p14:creationId xmlns:p14="http://schemas.microsoft.com/office/powerpoint/2010/main" val="334370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F7FFD5-7B5D-49B3-B556-61A262013A2A}"/>
              </a:ext>
            </a:extLst>
          </p:cNvPr>
          <p:cNvSpPr>
            <a:spLocks noGrp="1"/>
          </p:cNvSpPr>
          <p:nvPr>
            <p:ph type="title"/>
          </p:nvPr>
        </p:nvSpPr>
        <p:spPr>
          <a:xfrm>
            <a:off x="0" y="136525"/>
            <a:ext cx="10515600" cy="1060926"/>
          </a:xfrm>
        </p:spPr>
        <p:txBody>
          <a:bodyPr>
            <a:normAutofit/>
          </a:bodyPr>
          <a:lstStyle/>
          <a:p>
            <a:pPr algn="l"/>
            <a:r>
              <a:rPr lang="fi-FI" sz="3600" b="0" dirty="0"/>
              <a:t>Taso 2 Linkkejä juurisyyn selvittämisen työkaluihin</a:t>
            </a:r>
          </a:p>
        </p:txBody>
      </p:sp>
      <p:sp>
        <p:nvSpPr>
          <p:cNvPr id="3" name="Sisällön paikkamerkki 2">
            <a:extLst>
              <a:ext uri="{FF2B5EF4-FFF2-40B4-BE49-F238E27FC236}">
                <a16:creationId xmlns:a16="http://schemas.microsoft.com/office/drawing/2014/main" id="{031B1BFC-01BD-4415-893E-2B413540818C}"/>
              </a:ext>
            </a:extLst>
          </p:cNvPr>
          <p:cNvSpPr>
            <a:spLocks noGrp="1"/>
          </p:cNvSpPr>
          <p:nvPr>
            <p:ph sz="quarter" idx="15"/>
          </p:nvPr>
        </p:nvSpPr>
        <p:spPr>
          <a:xfrm>
            <a:off x="138053" y="788398"/>
            <a:ext cx="11683159" cy="5750514"/>
          </a:xfrm>
        </p:spPr>
        <p:txBody>
          <a:bodyPr>
            <a:normAutofit lnSpcReduction="10000"/>
          </a:bodyPr>
          <a:lstStyle/>
          <a:p>
            <a:pPr marL="0" lvl="0" indent="0" defTabSz="685800">
              <a:spcBef>
                <a:spcPts val="0"/>
              </a:spcBef>
              <a:buClr>
                <a:srgbClr val="87BE3C"/>
              </a:buClr>
              <a:buSzPct val="110000"/>
              <a:buNone/>
            </a:pPr>
            <a:r>
              <a:rPr lang="fi-FI" sz="1600" b="1" dirty="0">
                <a:solidFill>
                  <a:srgbClr val="000000"/>
                </a:solidFill>
              </a:rPr>
              <a:t>Koulupoissaolokysely S-RAS (oppilaat ja huoltajat)</a:t>
            </a:r>
          </a:p>
          <a:p>
            <a:pPr marL="628650" lvl="1" indent="-285750" defTabSz="685800">
              <a:spcBef>
                <a:spcPts val="0"/>
              </a:spcBef>
              <a:buClrTx/>
              <a:buSzPct val="100000"/>
              <a:buFont typeface="Arial" panose="020B0604020202020204" pitchFamily="34" charset="0"/>
              <a:buChar char="•"/>
            </a:pPr>
            <a:r>
              <a:rPr lang="en-GB" sz="1600" dirty="0">
                <a:solidFill>
                  <a:srgbClr val="000000"/>
                </a:solidFill>
              </a:rPr>
              <a:t>The School Refusal Assessment Scale – Revised (SRAS-R). Kearney 2001</a:t>
            </a:r>
            <a:endParaRPr lang="fi-FI" sz="1600" dirty="0">
              <a:solidFill>
                <a:srgbClr val="000000"/>
              </a:solidFill>
            </a:endParaRPr>
          </a:p>
          <a:p>
            <a:pPr marL="628650" lvl="1" indent="-285750" defTabSz="685800">
              <a:spcBef>
                <a:spcPts val="0"/>
              </a:spcBef>
              <a:buClrTx/>
              <a:buSzPct val="100000"/>
              <a:buFont typeface="Arial" panose="020B0604020202020204" pitchFamily="34" charset="0"/>
              <a:buChar char="•"/>
            </a:pPr>
            <a:r>
              <a:rPr lang="fi-FI" sz="1600" dirty="0">
                <a:solidFill>
                  <a:srgbClr val="000000"/>
                </a:solidFill>
              </a:rPr>
              <a:t>Suomennettu HUSissa LAPE-hankkeen kehittämistyön yhteydessä</a:t>
            </a:r>
          </a:p>
          <a:p>
            <a:pPr marL="628650" lvl="1" indent="-285750" defTabSz="685800">
              <a:spcBef>
                <a:spcPts val="0"/>
              </a:spcBef>
              <a:buClrTx/>
              <a:buSzPct val="100000"/>
              <a:buFont typeface="Arial" panose="020B0604020202020204" pitchFamily="34" charset="0"/>
              <a:buChar char="•"/>
            </a:pPr>
            <a:r>
              <a:rPr lang="fi-FI" sz="1600" dirty="0">
                <a:solidFill>
                  <a:srgbClr val="000000"/>
                </a:solidFill>
              </a:rPr>
              <a:t>Selvittää poissaolojen syitä ja  taustatekijöitä</a:t>
            </a:r>
          </a:p>
          <a:p>
            <a:pPr marL="342900" lvl="1" indent="0" defTabSz="685800">
              <a:spcBef>
                <a:spcPts val="0"/>
              </a:spcBef>
              <a:buClr>
                <a:srgbClr val="87BE3C"/>
              </a:buClr>
              <a:buSzPct val="100000"/>
              <a:buNone/>
            </a:pPr>
            <a:r>
              <a:rPr lang="fi-FI" sz="1600" u="sng" dirty="0">
                <a:solidFill>
                  <a:srgbClr val="000000"/>
                </a:solidFill>
                <a:hlinkClick r:id="rId2">
                  <a:extLst>
                    <a:ext uri="{A12FA001-AC4F-418D-AE19-62706E023703}">
                      <ahyp:hlinkClr xmlns:ahyp="http://schemas.microsoft.com/office/drawing/2018/hyperlinkcolor" val="tx"/>
                    </a:ext>
                  </a:extLst>
                </a:hlinkClick>
              </a:rPr>
              <a:t>Koulupoissaolokysely_-_lapsi_nuori.pdf (socca.fi)</a:t>
            </a:r>
            <a:r>
              <a:rPr lang="fi-FI" sz="1600" u="sng" dirty="0">
                <a:solidFill>
                  <a:srgbClr val="000000"/>
                </a:solidFill>
              </a:rPr>
              <a:t>  </a:t>
            </a:r>
            <a:endParaRPr lang="fi-FI" sz="1600" dirty="0">
              <a:solidFill>
                <a:srgbClr val="000000"/>
              </a:solidFill>
            </a:endParaRPr>
          </a:p>
          <a:p>
            <a:pPr marL="342900" lvl="1" indent="0" defTabSz="685800">
              <a:spcBef>
                <a:spcPts val="0"/>
              </a:spcBef>
              <a:buClr>
                <a:srgbClr val="87BE3C"/>
              </a:buClr>
              <a:buSzPct val="100000"/>
              <a:buNone/>
            </a:pPr>
            <a:r>
              <a:rPr lang="fi-FI" sz="1600" u="sng" dirty="0">
                <a:solidFill>
                  <a:srgbClr val="000000"/>
                </a:solidFill>
                <a:hlinkClick r:id="rId3">
                  <a:extLst>
                    <a:ext uri="{A12FA001-AC4F-418D-AE19-62706E023703}">
                      <ahyp:hlinkClr xmlns:ahyp="http://schemas.microsoft.com/office/drawing/2018/hyperlinkcolor" val="tx"/>
                    </a:ext>
                  </a:extLst>
                </a:hlinkClick>
              </a:rPr>
              <a:t>Koulupoissaolokysely_-_vanhemmat.pdf (socca.fi)</a:t>
            </a:r>
            <a:r>
              <a:rPr lang="fi-FI" sz="1600" u="sng" dirty="0">
                <a:solidFill>
                  <a:srgbClr val="000000"/>
                </a:solidFill>
              </a:rPr>
              <a:t> </a:t>
            </a:r>
            <a:endParaRPr lang="fi-FI" sz="1600" dirty="0">
              <a:solidFill>
                <a:srgbClr val="000000"/>
              </a:solidFill>
            </a:endParaRPr>
          </a:p>
          <a:p>
            <a:pPr marL="342900" lvl="1" indent="0" defTabSz="685800">
              <a:spcBef>
                <a:spcPts val="0"/>
              </a:spcBef>
              <a:buClr>
                <a:srgbClr val="87BE3C"/>
              </a:buClr>
              <a:buSzPct val="100000"/>
              <a:buNone/>
            </a:pPr>
            <a:r>
              <a:rPr lang="fi-FI" sz="1600" u="sng" dirty="0">
                <a:solidFill>
                  <a:srgbClr val="000000"/>
                </a:solidFill>
                <a:hlinkClick r:id="rId4">
                  <a:extLst>
                    <a:ext uri="{A12FA001-AC4F-418D-AE19-62706E023703}">
                      <ahyp:hlinkClr xmlns:ahyp="http://schemas.microsoft.com/office/drawing/2018/hyperlinkcolor" val="tx"/>
                    </a:ext>
                  </a:extLst>
                </a:hlinkClick>
              </a:rPr>
              <a:t>Koulupoissaolokysely_-_arviointiohje.pdf (socca.fi)</a:t>
            </a:r>
            <a:endParaRPr lang="fi-FI" sz="1600" u="sng" dirty="0">
              <a:solidFill>
                <a:srgbClr val="000000"/>
              </a:solidFill>
            </a:endParaRPr>
          </a:p>
          <a:p>
            <a:pPr marL="0" lvl="0" indent="0" defTabSz="685800">
              <a:spcBef>
                <a:spcPts val="0"/>
              </a:spcBef>
              <a:buClr>
                <a:srgbClr val="87BE3C"/>
              </a:buClr>
              <a:buSzPct val="110000"/>
              <a:buNone/>
            </a:pPr>
            <a:endParaRPr lang="fi-FI" sz="1600" dirty="0">
              <a:solidFill>
                <a:srgbClr val="000000"/>
              </a:solidFill>
            </a:endParaRPr>
          </a:p>
          <a:p>
            <a:pPr marL="0" lvl="0" indent="0" defTabSz="685800">
              <a:spcBef>
                <a:spcPts val="0"/>
              </a:spcBef>
              <a:buClr>
                <a:srgbClr val="87BE3C"/>
              </a:buClr>
              <a:buSzPct val="110000"/>
              <a:buNone/>
            </a:pPr>
            <a:endParaRPr lang="fi-FI" sz="1600" dirty="0">
              <a:solidFill>
                <a:srgbClr val="000000"/>
              </a:solidFill>
            </a:endParaRPr>
          </a:p>
          <a:p>
            <a:pPr marL="0" lvl="0" indent="0" defTabSz="685800">
              <a:spcBef>
                <a:spcPts val="0"/>
              </a:spcBef>
              <a:buClr>
                <a:srgbClr val="87BE3C"/>
              </a:buClr>
              <a:buSzPct val="110000"/>
              <a:buNone/>
            </a:pPr>
            <a:r>
              <a:rPr lang="fi-FI" sz="1600" b="1" dirty="0">
                <a:solidFill>
                  <a:srgbClr val="000000"/>
                </a:solidFill>
              </a:rPr>
              <a:t>ISAP-kysely (oppilaat)</a:t>
            </a:r>
          </a:p>
          <a:p>
            <a:pPr marL="628650" lvl="1" indent="-285750" defTabSz="685800">
              <a:spcBef>
                <a:spcPts val="0"/>
              </a:spcBef>
              <a:buClrTx/>
              <a:buSzPct val="100000"/>
              <a:buFont typeface="Arial" panose="020B0604020202020204" pitchFamily="34" charset="0"/>
              <a:buChar char="•"/>
            </a:pPr>
            <a:r>
              <a:rPr lang="en-US" sz="1600" dirty="0">
                <a:solidFill>
                  <a:srgbClr val="000000"/>
                </a:solidFill>
              </a:rPr>
              <a:t>Inventory of School Attendance Problems (ISAP) </a:t>
            </a:r>
            <a:r>
              <a:rPr lang="en-GB" sz="1600" dirty="0">
                <a:solidFill>
                  <a:srgbClr val="000000"/>
                </a:solidFill>
              </a:rPr>
              <a:t>Knollman 2018</a:t>
            </a:r>
            <a:endParaRPr lang="fi-FI" sz="1600" dirty="0">
              <a:solidFill>
                <a:srgbClr val="000000"/>
              </a:solidFill>
            </a:endParaRPr>
          </a:p>
          <a:p>
            <a:pPr marL="628650" lvl="1" indent="-285750" defTabSz="685800">
              <a:spcBef>
                <a:spcPts val="0"/>
              </a:spcBef>
              <a:buClrTx/>
              <a:buSzPct val="100000"/>
              <a:buFont typeface="Arial" panose="020B0604020202020204" pitchFamily="34" charset="0"/>
              <a:buChar char="•"/>
            </a:pPr>
            <a:r>
              <a:rPr lang="fi-FI" sz="1600" dirty="0">
                <a:solidFill>
                  <a:srgbClr val="000000"/>
                </a:solidFill>
              </a:rPr>
              <a:t>Kartoitus ryhmittelee poissaolojen taustalla olevat syytekijät kolmeentoista luokkaan</a:t>
            </a:r>
          </a:p>
          <a:p>
            <a:pPr marL="628650" lvl="1" indent="-285750" defTabSz="685800">
              <a:spcBef>
                <a:spcPts val="0"/>
              </a:spcBef>
              <a:buClrTx/>
              <a:buSzPct val="100000"/>
              <a:buFont typeface="Arial" panose="020B0604020202020204" pitchFamily="34" charset="0"/>
              <a:buChar char="•"/>
            </a:pPr>
            <a:r>
              <a:rPr lang="fi-FI" sz="1600" dirty="0">
                <a:solidFill>
                  <a:srgbClr val="000000"/>
                </a:solidFill>
              </a:rPr>
              <a:t>Suomennettu osana Monni Online ja Tuuve-hankkeita (Valteri)</a:t>
            </a:r>
          </a:p>
          <a:p>
            <a:pPr marL="342900" lvl="1" indent="0" defTabSz="685800">
              <a:spcBef>
                <a:spcPts val="0"/>
              </a:spcBef>
              <a:buClrTx/>
              <a:buSzPct val="100000"/>
              <a:buNone/>
            </a:pPr>
            <a:r>
              <a:rPr lang="fi-FI" sz="1600" u="sng" dirty="0">
                <a:solidFill>
                  <a:srgbClr val="000000"/>
                </a:solidFill>
                <a:hlinkClick r:id="rId5">
                  <a:extLst>
                    <a:ext uri="{A12FA001-AC4F-418D-AE19-62706E023703}">
                      <ahyp:hlinkClr xmlns:ahyp="http://schemas.microsoft.com/office/drawing/2018/hyperlinkcolor" val="tx"/>
                    </a:ext>
                  </a:extLst>
                </a:hlinkClick>
              </a:rPr>
              <a:t>Koulupoissaolojen-oireet-ja-syyt-ISAP-Versio1.2.pdf (tuuve.fi)</a:t>
            </a:r>
            <a:endParaRPr lang="fi-FI" sz="1600" dirty="0">
              <a:solidFill>
                <a:srgbClr val="000000"/>
              </a:solidFill>
            </a:endParaRPr>
          </a:p>
          <a:p>
            <a:pPr marL="0" lvl="0" indent="0" defTabSz="685800">
              <a:spcBef>
                <a:spcPts val="0"/>
              </a:spcBef>
              <a:buClr>
                <a:srgbClr val="87BE3C"/>
              </a:buClr>
              <a:buSzPct val="110000"/>
              <a:buNone/>
            </a:pPr>
            <a:r>
              <a:rPr lang="fi-FI" sz="1600" dirty="0">
                <a:solidFill>
                  <a:srgbClr val="000000"/>
                </a:solidFill>
              </a:rPr>
              <a:t> </a:t>
            </a:r>
          </a:p>
          <a:p>
            <a:pPr marL="0" lvl="0" indent="0" defTabSz="685800">
              <a:spcBef>
                <a:spcPts val="0"/>
              </a:spcBef>
              <a:buClr>
                <a:srgbClr val="87BE3C"/>
              </a:buClr>
              <a:buSzPct val="110000"/>
              <a:buNone/>
            </a:pPr>
            <a:endParaRPr lang="fi-FI" sz="1600" dirty="0">
              <a:solidFill>
                <a:srgbClr val="000000"/>
              </a:solidFill>
            </a:endParaRPr>
          </a:p>
          <a:p>
            <a:pPr marL="0" lvl="0" indent="0" defTabSz="685800">
              <a:spcBef>
                <a:spcPts val="0"/>
              </a:spcBef>
              <a:buClr>
                <a:srgbClr val="87BE3C"/>
              </a:buClr>
              <a:buSzPct val="110000"/>
              <a:buNone/>
            </a:pPr>
            <a:r>
              <a:rPr lang="en-GB" sz="1600" b="1" dirty="0">
                <a:solidFill>
                  <a:srgbClr val="000000"/>
                </a:solidFill>
              </a:rPr>
              <a:t>Koulupoissaolojen tarkistuslista SNACK (huoltajalle)</a:t>
            </a:r>
            <a:endParaRPr lang="fi-FI" sz="1600" b="1" dirty="0">
              <a:solidFill>
                <a:srgbClr val="000000"/>
              </a:solidFill>
            </a:endParaRPr>
          </a:p>
          <a:p>
            <a:pPr marL="628650" lvl="1" indent="-285750" defTabSz="685800">
              <a:spcBef>
                <a:spcPts val="0"/>
              </a:spcBef>
              <a:buClrTx/>
              <a:buSzPct val="100000"/>
              <a:buFont typeface="Arial" panose="020B0604020202020204" pitchFamily="34" charset="0"/>
              <a:buChar char="•"/>
            </a:pPr>
            <a:r>
              <a:rPr lang="en-GB" sz="1600" dirty="0">
                <a:solidFill>
                  <a:srgbClr val="000000"/>
                </a:solidFill>
              </a:rPr>
              <a:t>(School Non-Attendance ChecKlist, SNACK)</a:t>
            </a:r>
            <a:endParaRPr lang="fi-FI" sz="1600" dirty="0">
              <a:solidFill>
                <a:srgbClr val="000000"/>
              </a:solidFill>
            </a:endParaRPr>
          </a:p>
          <a:p>
            <a:pPr marL="628650" lvl="1" indent="-285750" defTabSz="685800">
              <a:spcBef>
                <a:spcPts val="0"/>
              </a:spcBef>
              <a:buClrTx/>
              <a:buSzPct val="100000"/>
              <a:buFont typeface="Arial" panose="020B0604020202020204" pitchFamily="34" charset="0"/>
              <a:buChar char="•"/>
            </a:pPr>
            <a:r>
              <a:rPr lang="fi-FI" sz="1600" dirty="0">
                <a:solidFill>
                  <a:srgbClr val="000000"/>
                </a:solidFill>
              </a:rPr>
              <a:t>Huoltaja täyttää oppilastietojärjestelmästä saatua tietoa täydentäen</a:t>
            </a:r>
          </a:p>
          <a:p>
            <a:pPr marL="342900" lvl="1" indent="0" defTabSz="685800">
              <a:spcBef>
                <a:spcPts val="0"/>
              </a:spcBef>
              <a:buClr>
                <a:srgbClr val="87BE3C"/>
              </a:buClr>
              <a:buSzPct val="100000"/>
              <a:buNone/>
            </a:pPr>
            <a:r>
              <a:rPr lang="fi-FI" sz="1600" u="sng" dirty="0">
                <a:solidFill>
                  <a:srgbClr val="000000"/>
                </a:solidFill>
                <a:hlinkClick r:id="rId6">
                  <a:extLst>
                    <a:ext uri="{A12FA001-AC4F-418D-AE19-62706E023703}">
                      <ahyp:hlinkClr xmlns:ahyp="http://schemas.microsoft.com/office/drawing/2018/hyperlinkcolor" val="tx"/>
                    </a:ext>
                  </a:extLst>
                </a:hlinkClick>
              </a:rPr>
              <a:t>Koulupoissaolojen-tarkistuslista-1.pdf</a:t>
            </a:r>
            <a:endParaRPr lang="fi-FI" sz="1600" dirty="0">
              <a:solidFill>
                <a:srgbClr val="000000"/>
              </a:solidFill>
            </a:endParaRPr>
          </a:p>
          <a:p>
            <a:pPr marL="0" lvl="0" indent="0" defTabSz="685800">
              <a:spcBef>
                <a:spcPts val="0"/>
              </a:spcBef>
              <a:buClr>
                <a:srgbClr val="87BE3C"/>
              </a:buClr>
              <a:buSzPct val="110000"/>
              <a:buNone/>
            </a:pPr>
            <a:r>
              <a:rPr lang="fi-FI" sz="1600" dirty="0">
                <a:solidFill>
                  <a:srgbClr val="000000"/>
                </a:solidFill>
              </a:rPr>
              <a:t> </a:t>
            </a:r>
          </a:p>
          <a:p>
            <a:pPr marL="0" lvl="0" indent="0" defTabSz="685800">
              <a:spcBef>
                <a:spcPts val="0"/>
              </a:spcBef>
              <a:buClr>
                <a:srgbClr val="87BE3C"/>
              </a:buClr>
              <a:buSzPct val="110000"/>
              <a:buNone/>
            </a:pPr>
            <a:endParaRPr lang="fi-FI" sz="1600" dirty="0">
              <a:solidFill>
                <a:srgbClr val="000000"/>
              </a:solidFill>
            </a:endParaRPr>
          </a:p>
          <a:p>
            <a:pPr marL="0" lvl="0" indent="0" defTabSz="685800">
              <a:spcBef>
                <a:spcPts val="0"/>
              </a:spcBef>
              <a:buClr>
                <a:srgbClr val="87BE3C"/>
              </a:buClr>
              <a:buSzPct val="110000"/>
              <a:buNone/>
            </a:pPr>
            <a:r>
              <a:rPr lang="fi-FI" sz="1600" b="1" dirty="0">
                <a:solidFill>
                  <a:srgbClr val="000000"/>
                </a:solidFill>
              </a:rPr>
              <a:t>Koulunkäyntikyvyn arviointiseula (opettajalle, muille koulun aikuisille, huoltajalle)</a:t>
            </a:r>
          </a:p>
          <a:p>
            <a:pPr marL="628650" lvl="1" indent="-285750" defTabSz="685800">
              <a:spcBef>
                <a:spcPts val="0"/>
              </a:spcBef>
              <a:buClrTx/>
              <a:buSzPct val="100000"/>
              <a:buFont typeface="Arial" panose="020B0604020202020204" pitchFamily="34" charset="0"/>
              <a:buChar char="•"/>
            </a:pPr>
            <a:r>
              <a:rPr lang="fi-FI" sz="1600" dirty="0">
                <a:solidFill>
                  <a:srgbClr val="000000"/>
                </a:solidFill>
              </a:rPr>
              <a:t>Kehitetty oppimis- ja ohjaukseskus Valterissa</a:t>
            </a:r>
          </a:p>
          <a:p>
            <a:pPr marL="342900" lvl="1" indent="0" defTabSz="685800">
              <a:spcBef>
                <a:spcPts val="0"/>
              </a:spcBef>
              <a:buClr>
                <a:srgbClr val="87BE3C"/>
              </a:buClr>
              <a:buSzPct val="100000"/>
              <a:buNone/>
            </a:pPr>
            <a:r>
              <a:rPr lang="fi-FI" sz="1600" u="sng" dirty="0">
                <a:solidFill>
                  <a:srgbClr val="000000"/>
                </a:solidFill>
                <a:hlinkClick r:id="rId7">
                  <a:extLst>
                    <a:ext uri="{A12FA001-AC4F-418D-AE19-62706E023703}">
                      <ahyp:hlinkClr xmlns:ahyp="http://schemas.microsoft.com/office/drawing/2018/hyperlinkcolor" val="tx"/>
                    </a:ext>
                  </a:extLst>
                </a:hlinkClick>
              </a:rPr>
              <a:t>Koulunkäyntikyvyn arviointiseula (toimintakykyarvio.fi)</a:t>
            </a:r>
            <a:endParaRPr lang="fi-FI" sz="1600" u="sng" dirty="0">
              <a:solidFill>
                <a:srgbClr val="000000"/>
              </a:solidFill>
            </a:endParaRPr>
          </a:p>
          <a:p>
            <a:pPr marL="342900" lvl="1" indent="0" defTabSz="685800">
              <a:spcBef>
                <a:spcPts val="0"/>
              </a:spcBef>
              <a:buClr>
                <a:srgbClr val="87BE3C"/>
              </a:buClr>
              <a:buSzPct val="100000"/>
              <a:buNone/>
            </a:pPr>
            <a:endParaRPr lang="fi-FI" sz="1400" dirty="0">
              <a:solidFill>
                <a:srgbClr val="000000"/>
              </a:solidFill>
            </a:endParaRPr>
          </a:p>
          <a:p>
            <a:endParaRPr lang="fi-FI" dirty="0"/>
          </a:p>
        </p:txBody>
      </p:sp>
      <p:sp>
        <p:nvSpPr>
          <p:cNvPr id="5" name="Dian numeron paikkamerkki 4">
            <a:extLst>
              <a:ext uri="{FF2B5EF4-FFF2-40B4-BE49-F238E27FC236}">
                <a16:creationId xmlns:a16="http://schemas.microsoft.com/office/drawing/2014/main" id="{FA1C1EA8-C469-427E-9793-54E871B3097E}"/>
              </a:ext>
            </a:extLst>
          </p:cNvPr>
          <p:cNvSpPr>
            <a:spLocks noGrp="1"/>
          </p:cNvSpPr>
          <p:nvPr>
            <p:ph type="sldNum" sz="quarter" idx="4"/>
          </p:nvPr>
        </p:nvSpPr>
        <p:spPr/>
        <p:txBody>
          <a:bodyPr/>
          <a:lstStyle/>
          <a:p>
            <a:fld id="{F3EE06F1-2D77-A44E-97FA-F679B9CB76D5}" type="slidenum">
              <a:rPr lang="fi-FI" smtClean="0"/>
              <a:t>11</a:t>
            </a:fld>
            <a:endParaRPr lang="fi-FI" dirty="0"/>
          </a:p>
        </p:txBody>
      </p:sp>
    </p:spTree>
    <p:extLst>
      <p:ext uri="{BB962C8B-B14F-4D97-AF65-F5344CB8AC3E}">
        <p14:creationId xmlns:p14="http://schemas.microsoft.com/office/powerpoint/2010/main" val="113388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in paikkamerkki 11">
            <a:extLst>
              <a:ext uri="{FF2B5EF4-FFF2-40B4-BE49-F238E27FC236}">
                <a16:creationId xmlns:a16="http://schemas.microsoft.com/office/drawing/2014/main" id="{7F3A6797-E372-40E8-92BE-F12C94FF8DEA}"/>
              </a:ext>
            </a:extLst>
          </p:cNvPr>
          <p:cNvSpPr>
            <a:spLocks noGrp="1"/>
          </p:cNvSpPr>
          <p:nvPr>
            <p:ph type="body" idx="1"/>
          </p:nvPr>
        </p:nvSpPr>
        <p:spPr>
          <a:xfrm>
            <a:off x="138053" y="769299"/>
            <a:ext cx="11915894" cy="5319402"/>
          </a:xfrm>
        </p:spPr>
        <p:txBody>
          <a:bodyPr>
            <a:normAutofit/>
          </a:bodyPr>
          <a:lstStyle/>
          <a:p>
            <a:pPr marL="0" indent="0">
              <a:spcBef>
                <a:spcPts val="0"/>
              </a:spcBef>
              <a:buClrTx/>
              <a:buNone/>
            </a:pPr>
            <a:r>
              <a:rPr lang="fi-FI" sz="2000" dirty="0">
                <a:solidFill>
                  <a:schemeClr val="tx1"/>
                </a:solidFill>
              </a:rPr>
              <a:t>Liite 1. Opetuksenjärjestäjän opiskeluhuoltosuunnitelma (1.8.2023-)</a:t>
            </a:r>
          </a:p>
          <a:p>
            <a:pPr marL="0" indent="0">
              <a:spcBef>
                <a:spcPts val="0"/>
              </a:spcBef>
              <a:buClrTx/>
              <a:buNone/>
            </a:pPr>
            <a:r>
              <a:rPr lang="fi-FI" sz="2000" dirty="0">
                <a:solidFill>
                  <a:schemeClr val="tx1"/>
                </a:solidFill>
              </a:rPr>
              <a:t>	Liite 1.1 Monialainen asiantuntijaryhmä (MAR)   </a:t>
            </a:r>
          </a:p>
          <a:p>
            <a:pPr marL="0" indent="0">
              <a:spcBef>
                <a:spcPts val="0"/>
              </a:spcBef>
              <a:buClrTx/>
              <a:buNone/>
            </a:pPr>
            <a:r>
              <a:rPr lang="fi-FI" sz="2000" dirty="0">
                <a:solidFill>
                  <a:schemeClr val="tx1"/>
                </a:solidFill>
              </a:rPr>
              <a:t>	Liite 1.2 Monialainen palaverimalli</a:t>
            </a:r>
          </a:p>
          <a:p>
            <a:pPr marL="0" indent="0">
              <a:buClrTx/>
              <a:buNone/>
            </a:pPr>
            <a:endParaRPr lang="fi-FI" sz="2000" dirty="0">
              <a:solidFill>
                <a:schemeClr val="tx1"/>
              </a:solidFill>
            </a:endParaRPr>
          </a:p>
          <a:p>
            <a:pPr marL="0" indent="0">
              <a:buClrTx/>
              <a:buNone/>
            </a:pPr>
            <a:r>
              <a:rPr lang="fi-FI" sz="2000" dirty="0">
                <a:solidFill>
                  <a:schemeClr val="tx1"/>
                </a:solidFill>
              </a:rPr>
              <a:t>Liite 2. Lastensuojelun näkökulma koulupoissaoloihin</a:t>
            </a:r>
          </a:p>
          <a:p>
            <a:pPr marL="0" indent="0">
              <a:buClrTx/>
              <a:buNone/>
            </a:pPr>
            <a:endParaRPr lang="fi-FI" sz="2000" dirty="0">
              <a:solidFill>
                <a:schemeClr val="tx1"/>
              </a:solidFill>
            </a:endParaRPr>
          </a:p>
          <a:p>
            <a:pPr marL="0" indent="0">
              <a:buClrTx/>
              <a:buNone/>
            </a:pPr>
            <a:r>
              <a:rPr lang="fi-FI" sz="2000" dirty="0">
                <a:solidFill>
                  <a:srgbClr val="212121"/>
                </a:solidFill>
              </a:rPr>
              <a:t>Liitteet 3 Koulupoissaoloihin puuttumisen-materiaalia puheeksioton tueksi ja vanhempien kanssa tehtävään yhteistyöhön</a:t>
            </a:r>
            <a:endParaRPr lang="fi-FI" sz="2000" dirty="0">
              <a:solidFill>
                <a:schemeClr val="tx1"/>
              </a:solidFill>
            </a:endParaRPr>
          </a:p>
          <a:p>
            <a:pPr marL="0" indent="0">
              <a:buClrTx/>
              <a:buNone/>
            </a:pPr>
            <a:r>
              <a:rPr lang="fi-FI" sz="2000" dirty="0">
                <a:solidFill>
                  <a:schemeClr val="tx1"/>
                </a:solidFill>
              </a:rPr>
              <a:t>	Liite 3. Varhaiset varoitusmerkit</a:t>
            </a:r>
          </a:p>
          <a:p>
            <a:pPr marL="0" indent="0">
              <a:spcBef>
                <a:spcPts val="0"/>
              </a:spcBef>
              <a:buClrTx/>
              <a:buNone/>
            </a:pPr>
            <a:r>
              <a:rPr lang="fi-FI" sz="2000" dirty="0">
                <a:solidFill>
                  <a:schemeClr val="tx1"/>
                </a:solidFill>
              </a:rPr>
              <a:t>	Liite 3.1 Läsnäolon jana ja tukitoimet</a:t>
            </a:r>
          </a:p>
          <a:p>
            <a:pPr marL="0" indent="0">
              <a:spcBef>
                <a:spcPts val="0"/>
              </a:spcBef>
              <a:buClrTx/>
              <a:buNone/>
            </a:pPr>
            <a:r>
              <a:rPr lang="fi-FI" sz="2000" dirty="0">
                <a:solidFill>
                  <a:schemeClr val="tx1"/>
                </a:solidFill>
              </a:rPr>
              <a:t>	Liite 3.2 Keskustelut: Oppilaan kuuleminen ja osallistuminen sekä vanhemman näkökulma</a:t>
            </a:r>
          </a:p>
          <a:p>
            <a:pPr marL="457200" lvl="1" indent="0">
              <a:buClrTx/>
              <a:buNone/>
            </a:pPr>
            <a:endParaRPr lang="fi-FI" dirty="0">
              <a:solidFill>
                <a:schemeClr val="tx1"/>
              </a:solidFill>
            </a:endParaRPr>
          </a:p>
          <a:p>
            <a:pPr marL="0" indent="0">
              <a:spcBef>
                <a:spcPts val="0"/>
              </a:spcBef>
              <a:buClrTx/>
              <a:buNone/>
            </a:pPr>
            <a:r>
              <a:rPr lang="fi-FI" sz="2000" dirty="0">
                <a:solidFill>
                  <a:schemeClr val="tx1"/>
                </a:solidFill>
              </a:rPr>
              <a:t>Liite 4. Poissaoloprosentit ja tuntimäärät-taulukko </a:t>
            </a:r>
          </a:p>
          <a:p>
            <a:pPr marL="0" indent="0">
              <a:spcBef>
                <a:spcPts val="0"/>
              </a:spcBef>
              <a:buClrTx/>
              <a:buNone/>
            </a:pPr>
            <a:r>
              <a:rPr lang="fi-FI" sz="2000" dirty="0">
                <a:solidFill>
                  <a:schemeClr val="tx1"/>
                </a:solidFill>
              </a:rPr>
              <a:t>(esimerkkinä Tampereen perusopetuksen vuosiviikkotunnit)</a:t>
            </a:r>
          </a:p>
          <a:p>
            <a:pPr marL="0" indent="0">
              <a:buNone/>
            </a:pPr>
            <a:endParaRPr lang="fi-FI" dirty="0"/>
          </a:p>
        </p:txBody>
      </p:sp>
      <p:sp>
        <p:nvSpPr>
          <p:cNvPr id="11" name="Otsikko 10">
            <a:extLst>
              <a:ext uri="{FF2B5EF4-FFF2-40B4-BE49-F238E27FC236}">
                <a16:creationId xmlns:a16="http://schemas.microsoft.com/office/drawing/2014/main" id="{A61FE93C-7FD3-4716-A6BC-FD5BE615CA31}"/>
              </a:ext>
            </a:extLst>
          </p:cNvPr>
          <p:cNvSpPr>
            <a:spLocks noGrp="1"/>
          </p:cNvSpPr>
          <p:nvPr>
            <p:ph type="title"/>
          </p:nvPr>
        </p:nvSpPr>
        <p:spPr>
          <a:xfrm>
            <a:off x="138053" y="101134"/>
            <a:ext cx="10515600" cy="1060926"/>
          </a:xfrm>
        </p:spPr>
        <p:txBody>
          <a:bodyPr>
            <a:normAutofit/>
          </a:bodyPr>
          <a:lstStyle/>
          <a:p>
            <a:pPr algn="l"/>
            <a:r>
              <a:rPr lang="fi-FI" sz="2600" b="0" dirty="0"/>
              <a:t>Liitteet</a:t>
            </a:r>
          </a:p>
        </p:txBody>
      </p:sp>
      <p:sp>
        <p:nvSpPr>
          <p:cNvPr id="6" name="Dian numeron paikkamerkki 5">
            <a:extLst>
              <a:ext uri="{FF2B5EF4-FFF2-40B4-BE49-F238E27FC236}">
                <a16:creationId xmlns:a16="http://schemas.microsoft.com/office/drawing/2014/main" id="{D4084EC3-8160-48AD-B547-F87B946D504C}"/>
              </a:ext>
            </a:extLst>
          </p:cNvPr>
          <p:cNvSpPr>
            <a:spLocks noGrp="1"/>
          </p:cNvSpPr>
          <p:nvPr>
            <p:ph type="sldNum" sz="quarter" idx="12"/>
          </p:nvPr>
        </p:nvSpPr>
        <p:spPr/>
        <p:txBody>
          <a:bodyPr/>
          <a:lstStyle/>
          <a:p>
            <a:pPr lvl="0"/>
            <a:fld id="{F3EE06F1-2D77-A44E-97FA-F679B9CB76D5}" type="slidenum">
              <a:rPr lang="fi-FI" noProof="0" smtClean="0"/>
              <a:pPr lvl="0"/>
              <a:t>12</a:t>
            </a:fld>
            <a:endParaRPr lang="fi-FI" noProof="0" dirty="0"/>
          </a:p>
        </p:txBody>
      </p:sp>
    </p:spTree>
    <p:extLst>
      <p:ext uri="{BB962C8B-B14F-4D97-AF65-F5344CB8AC3E}">
        <p14:creationId xmlns:p14="http://schemas.microsoft.com/office/powerpoint/2010/main" val="152585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D2F44A2-CD59-482C-BC08-63A6FC823689}"/>
              </a:ext>
            </a:extLst>
          </p:cNvPr>
          <p:cNvSpPr>
            <a:spLocks noGrp="1"/>
          </p:cNvSpPr>
          <p:nvPr>
            <p:ph type="title"/>
          </p:nvPr>
        </p:nvSpPr>
        <p:spPr>
          <a:xfrm>
            <a:off x="303229" y="224737"/>
            <a:ext cx="11585541" cy="1060926"/>
          </a:xfrm>
        </p:spPr>
        <p:txBody>
          <a:bodyPr>
            <a:noAutofit/>
          </a:bodyPr>
          <a:lstStyle/>
          <a:p>
            <a:pPr algn="l"/>
            <a:r>
              <a:rPr lang="fi-FI" sz="2600" b="0" dirty="0"/>
              <a:t>Liite 1: Opetuksenjärjestäjän opiskeluhuoltosuunnitelma:</a:t>
            </a:r>
            <a:br>
              <a:rPr lang="fi-FI" sz="2600" b="0" dirty="0"/>
            </a:br>
            <a:r>
              <a:rPr lang="fi-FI" sz="2600" b="0" dirty="0"/>
              <a:t>Perusopetuksen opiskeluhuolto on koulun hyvinvointityötä ja sitouttavaa kouluyhteisötyötä</a:t>
            </a:r>
            <a:br>
              <a:rPr lang="fi-FI" sz="3000" b="0" dirty="0"/>
            </a:br>
            <a:endParaRPr lang="fi-FI" sz="3000" b="0" dirty="0"/>
          </a:p>
        </p:txBody>
      </p:sp>
      <p:sp>
        <p:nvSpPr>
          <p:cNvPr id="8" name="Sisällön paikkamerkki 7">
            <a:extLst>
              <a:ext uri="{FF2B5EF4-FFF2-40B4-BE49-F238E27FC236}">
                <a16:creationId xmlns:a16="http://schemas.microsoft.com/office/drawing/2014/main" id="{4B9AACFB-E7CC-407C-AA28-1A42E1CD82FD}"/>
              </a:ext>
            </a:extLst>
          </p:cNvPr>
          <p:cNvSpPr>
            <a:spLocks noGrp="1"/>
          </p:cNvSpPr>
          <p:nvPr>
            <p:ph sz="quarter" idx="15"/>
          </p:nvPr>
        </p:nvSpPr>
        <p:spPr>
          <a:xfrm>
            <a:off x="150218" y="1548927"/>
            <a:ext cx="11891561" cy="4713155"/>
          </a:xfrm>
        </p:spPr>
        <p:txBody>
          <a:bodyPr>
            <a:normAutofit fontScale="85000" lnSpcReduction="20000"/>
          </a:bodyPr>
          <a:lstStyle/>
          <a:p>
            <a:r>
              <a:rPr lang="fi-FI" dirty="0">
                <a:solidFill>
                  <a:srgbClr val="000A48"/>
                </a:solidFill>
                <a:latin typeface="Noto Serif"/>
              </a:rPr>
              <a:t>1.8.2023 alkaen opetuksen järjestäjällä tulee olla käytössään uusi </a:t>
            </a:r>
            <a:r>
              <a:rPr lang="fi-FI" b="1" dirty="0">
                <a:solidFill>
                  <a:srgbClr val="000A48"/>
                </a:solidFill>
                <a:latin typeface="Noto Serif"/>
              </a:rPr>
              <a:t>opetuksen järjestäjän opiskeluhuoltosuunnitelma*, joka ohjaa jatkossa koulun opiskeluhuoltotyötä</a:t>
            </a:r>
            <a:r>
              <a:rPr lang="fi-FI" dirty="0">
                <a:solidFill>
                  <a:srgbClr val="000A48"/>
                </a:solidFill>
                <a:latin typeface="Noto Serif"/>
              </a:rPr>
              <a:t>. Koulukohtainen suunnitelma on poistettu oppilas- ja opiskelijahuoltolaista ja vastaava muutos on tehty joulukuussa 2022 julkaistuihin opetussuunnitelmien perusteisiin. Uudistuksen yhteydessä myös perusopetuksessa siirryttiin käyttämään käsitettä </a:t>
            </a:r>
            <a:r>
              <a:rPr lang="fi-FI" b="1" dirty="0">
                <a:solidFill>
                  <a:srgbClr val="000A48"/>
                </a:solidFill>
                <a:latin typeface="Noto Serif"/>
              </a:rPr>
              <a:t>opiskeluhuolto</a:t>
            </a:r>
            <a:r>
              <a:rPr lang="fi-FI" dirty="0">
                <a:solidFill>
                  <a:srgbClr val="000A48"/>
                </a:solidFill>
                <a:latin typeface="Noto Serif"/>
              </a:rPr>
              <a:t>. </a:t>
            </a:r>
            <a:r>
              <a:rPr lang="fi-FI" dirty="0">
                <a:solidFill>
                  <a:srgbClr val="000A48"/>
                </a:solidFill>
                <a:latin typeface="Noto Serif"/>
                <a:hlinkClick r:id="rId2"/>
              </a:rPr>
              <a:t>https://www.oph.fi/fi/koulutus-ja-tutkinnot/opiskeluhuoltoa-koskevat-opetussuunnitelmien-perusteet-ja-ammatillisen</a:t>
            </a:r>
            <a:r>
              <a:rPr lang="fi-FI" dirty="0">
                <a:solidFill>
                  <a:srgbClr val="000A48"/>
                </a:solidFill>
                <a:latin typeface="Noto Serif"/>
              </a:rPr>
              <a:t> </a:t>
            </a:r>
          </a:p>
          <a:p>
            <a:r>
              <a:rPr lang="fi-FI" b="1" dirty="0">
                <a:solidFill>
                  <a:srgbClr val="000A48"/>
                </a:solidFill>
                <a:latin typeface="Noto Serif"/>
              </a:rPr>
              <a:t>Muutokset eivät muuta koulujen tai oppilaitosten tuttuja oppilas- ja opiskelijahuoltolain rakenteita</a:t>
            </a:r>
            <a:r>
              <a:rPr lang="fi-FI" dirty="0">
                <a:solidFill>
                  <a:srgbClr val="000A48"/>
                </a:solidFill>
                <a:latin typeface="Noto Serif"/>
              </a:rPr>
              <a:t>. Koulukohtainen opiskeluhuoltoryhmä tai yksittäisen oppilaan tai opiskelijan tueksi koottava monialainen asiantuntijaryhmä, jatkavat työtään myös 1.8.2023 uudistusten jälkeen.</a:t>
            </a:r>
          </a:p>
          <a:p>
            <a:r>
              <a:rPr lang="fi-FI" dirty="0">
                <a:solidFill>
                  <a:srgbClr val="000A48"/>
                </a:solidFill>
                <a:latin typeface="Noto Serif"/>
              </a:rPr>
              <a:t>Opetuksen ja koulutuksen järjestäjän opiskeluhuoltosuunnitelma yhtenäistää koulujen ja oppilaitosten käytäntöjä sekä keventää mahdollisesti jatkossa koulujen ja oppilaitosten suunnittelutyötä.</a:t>
            </a:r>
          </a:p>
          <a:p>
            <a:pPr lvl="0">
              <a:buClr>
                <a:srgbClr val="212121"/>
              </a:buClr>
            </a:pPr>
            <a:r>
              <a:rPr lang="fi-FI" b="1" dirty="0">
                <a:solidFill>
                  <a:srgbClr val="212121"/>
                </a:solidFill>
              </a:rPr>
              <a:t>Yhteisöllinen opiskeluhuolto on ensisijainen tapa toteuttaa opiskeluhuoltoa ja koulussa työskentelevän henkilöstön yhteinen tehtävä. Yhteisöllinen työ on luonteeltaan ennalta ehkäisevää </a:t>
            </a:r>
            <a:r>
              <a:rPr lang="fi-FI" dirty="0">
                <a:solidFill>
                  <a:srgbClr val="212121"/>
                </a:solidFill>
              </a:rPr>
              <a:t>ja vähentää pitkällä aikavälillä myös yksilökohtaisen tuen tarvetta. </a:t>
            </a:r>
          </a:p>
          <a:p>
            <a:pPr lvl="0">
              <a:buClr>
                <a:srgbClr val="212121"/>
              </a:buClr>
            </a:pPr>
            <a:r>
              <a:rPr lang="fi-FI" dirty="0">
                <a:solidFill>
                  <a:srgbClr val="212121"/>
                </a:solidFill>
              </a:rPr>
              <a:t>Yhteisöllisessä työssä edistetään niin oppilaiden oppimista ja hyvinvointia kuin koko yhteisön hyvää vuorovaikutusta, yhteenkuuluvuutta ja turvallisuutta. </a:t>
            </a:r>
          </a:p>
          <a:p>
            <a:endParaRPr lang="fi-FI" dirty="0"/>
          </a:p>
          <a:p>
            <a:endParaRPr lang="fi-FI" dirty="0"/>
          </a:p>
        </p:txBody>
      </p:sp>
      <p:sp>
        <p:nvSpPr>
          <p:cNvPr id="6" name="Dian numeron paikkamerkki 5">
            <a:extLst>
              <a:ext uri="{FF2B5EF4-FFF2-40B4-BE49-F238E27FC236}">
                <a16:creationId xmlns:a16="http://schemas.microsoft.com/office/drawing/2014/main" id="{81C243B8-F72D-467F-8AE7-615CF0787754}"/>
              </a:ext>
            </a:extLst>
          </p:cNvPr>
          <p:cNvSpPr>
            <a:spLocks noGrp="1"/>
          </p:cNvSpPr>
          <p:nvPr>
            <p:ph type="sldNum" sz="quarter" idx="4"/>
          </p:nvPr>
        </p:nvSpPr>
        <p:spPr/>
        <p:txBody>
          <a:bodyPr/>
          <a:lstStyle/>
          <a:p>
            <a:fld id="{F3EE06F1-2D77-A44E-97FA-F679B9CB76D5}" type="slidenum">
              <a:rPr lang="fi-FI" smtClean="0"/>
              <a:t>13</a:t>
            </a:fld>
            <a:endParaRPr lang="fi-FI" dirty="0"/>
          </a:p>
        </p:txBody>
      </p:sp>
      <p:sp>
        <p:nvSpPr>
          <p:cNvPr id="5" name="Alatunnisteen paikkamerkki 4">
            <a:extLst>
              <a:ext uri="{FF2B5EF4-FFF2-40B4-BE49-F238E27FC236}">
                <a16:creationId xmlns:a16="http://schemas.microsoft.com/office/drawing/2014/main" id="{02A90D2D-3634-4A38-9551-F101778447F3}"/>
              </a:ext>
            </a:extLst>
          </p:cNvPr>
          <p:cNvSpPr>
            <a:spLocks noGrp="1"/>
          </p:cNvSpPr>
          <p:nvPr>
            <p:ph type="ftr" sz="quarter" idx="11"/>
          </p:nvPr>
        </p:nvSpPr>
        <p:spPr>
          <a:xfrm>
            <a:off x="1979629" y="6356350"/>
            <a:ext cx="9737889" cy="365125"/>
          </a:xfrm>
        </p:spPr>
        <p:txBody>
          <a:bodyPr/>
          <a:lstStyle/>
          <a:p>
            <a:pPr algn="l"/>
            <a:r>
              <a:rPr lang="fi-FI" dirty="0"/>
              <a:t>*Opetuksen järjestäjän opiskeluhuoltosuunnitelma. Se on luonteeltaan elävä asiakirja, jota päivitetään tarvittaessa. Toimintaympäristön muutokset voivat vaikuttaa tarpeeseen tarkistaa esimerkiksi koulun opiskeluhuoltohuoltosuunnitelmaan kuuluva arvio opiskeluhuollon kokonaistarpeesta tai opiskeluhuoltopalvelujen resursoinnista koulussa. </a:t>
            </a:r>
          </a:p>
          <a:p>
            <a:pPr algn="l"/>
            <a:endParaRPr lang="fi-FI" dirty="0"/>
          </a:p>
        </p:txBody>
      </p:sp>
    </p:spTree>
    <p:extLst>
      <p:ext uri="{BB962C8B-B14F-4D97-AF65-F5344CB8AC3E}">
        <p14:creationId xmlns:p14="http://schemas.microsoft.com/office/powerpoint/2010/main" val="71129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D4E2C7-C3D4-475E-BEF9-456CEF8E6D46}"/>
              </a:ext>
            </a:extLst>
          </p:cNvPr>
          <p:cNvSpPr>
            <a:spLocks noGrp="1"/>
          </p:cNvSpPr>
          <p:nvPr>
            <p:ph type="title"/>
          </p:nvPr>
        </p:nvSpPr>
        <p:spPr>
          <a:xfrm>
            <a:off x="228535" y="136525"/>
            <a:ext cx="10515600" cy="1060926"/>
          </a:xfrm>
        </p:spPr>
        <p:txBody>
          <a:bodyPr>
            <a:normAutofit/>
          </a:bodyPr>
          <a:lstStyle/>
          <a:p>
            <a:pPr algn="l"/>
            <a:r>
              <a:rPr lang="fi-FI" sz="2600" b="0" dirty="0"/>
              <a:t>Liite 1.1: Monialainen asiantuntijaryhmä MAR </a:t>
            </a:r>
          </a:p>
        </p:txBody>
      </p:sp>
      <p:sp>
        <p:nvSpPr>
          <p:cNvPr id="3" name="Sisällön paikkamerkki 2">
            <a:extLst>
              <a:ext uri="{FF2B5EF4-FFF2-40B4-BE49-F238E27FC236}">
                <a16:creationId xmlns:a16="http://schemas.microsoft.com/office/drawing/2014/main" id="{1F12AB93-00F9-4F90-9475-84AA08325C2C}"/>
              </a:ext>
            </a:extLst>
          </p:cNvPr>
          <p:cNvSpPr>
            <a:spLocks noGrp="1"/>
          </p:cNvSpPr>
          <p:nvPr>
            <p:ph sz="quarter" idx="15"/>
          </p:nvPr>
        </p:nvSpPr>
        <p:spPr>
          <a:xfrm>
            <a:off x="228535" y="596865"/>
            <a:ext cx="11825412" cy="6049196"/>
          </a:xfrm>
        </p:spPr>
        <p:txBody>
          <a:bodyPr>
            <a:normAutofit fontScale="77500" lnSpcReduction="20000"/>
          </a:bodyPr>
          <a:lstStyle/>
          <a:p>
            <a:r>
              <a:rPr lang="fi-FI" sz="2600" dirty="0"/>
              <a:t>Opettajat ja muu koulun henkilöstö osallistuvat </a:t>
            </a:r>
            <a:r>
              <a:rPr lang="fi-FI" sz="2600" b="1" dirty="0"/>
              <a:t>monialaiseen yksilökohtaiseen opiskeluhuoltotyöhön yhdessä opiskeluhuoltopalvelujen ammattilaisten kanssa</a:t>
            </a:r>
            <a:r>
              <a:rPr lang="fi-FI" sz="2600" dirty="0"/>
              <a:t>. Esimerkki kokoonpanosta: Opiskelija, huoltaja/-t, opettaja, kuraattori ja erityisopettaja.</a:t>
            </a:r>
          </a:p>
          <a:p>
            <a:r>
              <a:rPr lang="fi-FI" sz="2600" dirty="0"/>
              <a:t>Tuen järjestämistä ohjaavat lasten ja nuorten sekä perheiden yksilölliset tarpeet ja edellytykset sekä voimavarat. </a:t>
            </a:r>
          </a:p>
          <a:p>
            <a:r>
              <a:rPr lang="fi-FI" sz="2600" b="1" dirty="0"/>
              <a:t>Opettajalla on keskeinen tehtävä oppilaan yksilöllisen oppimisen ja hyvinvoinnin seuraamisessa</a:t>
            </a:r>
            <a:r>
              <a:rPr lang="fi-FI" sz="2600" dirty="0"/>
              <a:t>, erityisesti opettajan roolin merkitys korostuu varhaisessa tunnistamisessa ja tuen järjestämisessä tärkeä. </a:t>
            </a:r>
          </a:p>
          <a:p>
            <a:r>
              <a:rPr lang="fi-FI" sz="2600" dirty="0"/>
              <a:t>Tuen tarvetta selvitettäessä tarvitaan opettajan omien havaintojen lisäksi </a:t>
            </a:r>
            <a:r>
              <a:rPr lang="fi-FI" sz="2600" b="1" dirty="0"/>
              <a:t>moniammatillista yhteistyötä</a:t>
            </a:r>
            <a:r>
              <a:rPr lang="fi-FI" sz="2600" dirty="0"/>
              <a:t>. </a:t>
            </a:r>
          </a:p>
          <a:p>
            <a:r>
              <a:rPr lang="fi-FI" sz="2600" b="1" dirty="0"/>
              <a:t>Yhteistyö huoltajien kanssa </a:t>
            </a:r>
            <a:r>
              <a:rPr lang="fi-FI" sz="2600" dirty="0"/>
              <a:t>on arvokasta, heillä on tietoa oppilaan aiemmasta kasvusta, kehityksestä ja oppimisesta.</a:t>
            </a:r>
          </a:p>
          <a:p>
            <a:r>
              <a:rPr lang="fi-FI" sz="2600" b="1" dirty="0"/>
              <a:t>MAR-palaverissa tavoitteet</a:t>
            </a:r>
            <a:r>
              <a:rPr lang="fi-FI" sz="2600" dirty="0"/>
              <a:t> esim. opiskelijan opintojen ja opiskelun kartoitus tai tilanteen selvittely, tukitoimien suunnittelu sekä seuranta. </a:t>
            </a:r>
          </a:p>
          <a:p>
            <a:r>
              <a:rPr lang="fi-FI" sz="2600" dirty="0"/>
              <a:t>MAR-palaveri on vapaaehtoinen ja sen järjestämiseen tarvitaan kirjallinen suostumus.</a:t>
            </a:r>
          </a:p>
          <a:p>
            <a:r>
              <a:rPr lang="fi-FI" sz="2600" dirty="0"/>
              <a:t>Opiskeluhuollollinen verkostopalaveri: Palaverin kokoonpano räätälöidään opiskelijan tarpeiden mukaisesti. Palaveriin voi myös osallistua oppilaitoksen ulkopuolisia mm. opiskelijan tukihenkilöitä ja asiantuntijoita. </a:t>
            </a:r>
          </a:p>
          <a:p>
            <a:r>
              <a:rPr lang="fi-FI" sz="2600" dirty="0"/>
              <a:t>Monialaiseen asiantuntijaryhmään kuuluvat ammattilaiset voivat neuvotteluissa käytyjen keskustelujen lisäksi tarvittaessa konsultoida toisiaan ja vaihtaa kyseisen opiskeluhuollollisen asian hoitamiseksi välttämättömiä tietoja salassapitovelvoitteiden estämättä.</a:t>
            </a:r>
          </a:p>
          <a:p>
            <a:r>
              <a:rPr lang="fi-FI" sz="2600" dirty="0"/>
              <a:t>              Kaikista monialaisen asiantuntijaryhmän neuvotteluista kirjataan muistiot, jotka tallennetaan Wilmaan.</a:t>
            </a:r>
          </a:p>
          <a:p>
            <a:endParaRPr lang="fi-FI" sz="2600" dirty="0"/>
          </a:p>
          <a:p>
            <a:endParaRPr lang="fi-FI" dirty="0"/>
          </a:p>
        </p:txBody>
      </p:sp>
      <p:sp>
        <p:nvSpPr>
          <p:cNvPr id="5" name="Dian numeron paikkamerkki 4">
            <a:extLst>
              <a:ext uri="{FF2B5EF4-FFF2-40B4-BE49-F238E27FC236}">
                <a16:creationId xmlns:a16="http://schemas.microsoft.com/office/drawing/2014/main" id="{089B3AA5-1FDA-4E2B-9B03-DC26BF4A41E4}"/>
              </a:ext>
            </a:extLst>
          </p:cNvPr>
          <p:cNvSpPr>
            <a:spLocks noGrp="1"/>
          </p:cNvSpPr>
          <p:nvPr>
            <p:ph type="sldNum" sz="quarter" idx="4"/>
          </p:nvPr>
        </p:nvSpPr>
        <p:spPr/>
        <p:txBody>
          <a:bodyPr/>
          <a:lstStyle/>
          <a:p>
            <a:fld id="{F3EE06F1-2D77-A44E-97FA-F679B9CB76D5}" type="slidenum">
              <a:rPr lang="fi-FI" smtClean="0"/>
              <a:t>14</a:t>
            </a:fld>
            <a:endParaRPr lang="fi-FI" dirty="0"/>
          </a:p>
        </p:txBody>
      </p:sp>
    </p:spTree>
    <p:extLst>
      <p:ext uri="{BB962C8B-B14F-4D97-AF65-F5344CB8AC3E}">
        <p14:creationId xmlns:p14="http://schemas.microsoft.com/office/powerpoint/2010/main" val="151995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698598-D4CF-4346-BE66-A30898DF84A5}"/>
              </a:ext>
            </a:extLst>
          </p:cNvPr>
          <p:cNvSpPr>
            <a:spLocks noGrp="1"/>
          </p:cNvSpPr>
          <p:nvPr>
            <p:ph type="title"/>
          </p:nvPr>
        </p:nvSpPr>
        <p:spPr>
          <a:xfrm>
            <a:off x="144404" y="62145"/>
            <a:ext cx="10515600" cy="461005"/>
          </a:xfrm>
        </p:spPr>
        <p:txBody>
          <a:bodyPr>
            <a:normAutofit fontScale="90000"/>
          </a:bodyPr>
          <a:lstStyle/>
          <a:p>
            <a:pPr algn="l"/>
            <a:r>
              <a:rPr lang="fi-FI" sz="2600" b="0" dirty="0"/>
              <a:t>Liite 1.2: Monialainen palaverimalli</a:t>
            </a:r>
            <a:r>
              <a:rPr lang="fi-FI" sz="3600" b="0" dirty="0"/>
              <a:t> </a:t>
            </a:r>
            <a:r>
              <a:rPr lang="fi-FI" sz="2000" b="0" dirty="0"/>
              <a:t>-Systeeminen työote, dialogisuus, ratkaisukeskeisyys</a:t>
            </a:r>
          </a:p>
        </p:txBody>
      </p:sp>
      <p:sp>
        <p:nvSpPr>
          <p:cNvPr id="3" name="Sisällön paikkamerkki 2">
            <a:extLst>
              <a:ext uri="{FF2B5EF4-FFF2-40B4-BE49-F238E27FC236}">
                <a16:creationId xmlns:a16="http://schemas.microsoft.com/office/drawing/2014/main" id="{B365D048-9635-4A5C-942F-FF4F2A391931}"/>
              </a:ext>
            </a:extLst>
          </p:cNvPr>
          <p:cNvSpPr>
            <a:spLocks noGrp="1"/>
          </p:cNvSpPr>
          <p:nvPr>
            <p:ph sz="quarter" idx="15"/>
          </p:nvPr>
        </p:nvSpPr>
        <p:spPr>
          <a:xfrm>
            <a:off x="138053" y="774220"/>
            <a:ext cx="11915894" cy="5764692"/>
          </a:xfrm>
        </p:spPr>
        <p:txBody>
          <a:bodyPr>
            <a:normAutofit fontScale="55000" lnSpcReduction="20000"/>
          </a:bodyPr>
          <a:lstStyle/>
          <a:p>
            <a:pPr marL="0" indent="0">
              <a:buNone/>
            </a:pPr>
            <a:r>
              <a:rPr lang="fi-FI" sz="2500" u="sng" dirty="0"/>
              <a:t>Etukäteisvalmistelut:</a:t>
            </a:r>
            <a:r>
              <a:rPr lang="fi-FI" sz="2500" dirty="0"/>
              <a:t> </a:t>
            </a:r>
          </a:p>
          <a:p>
            <a:pPr marL="0" indent="0">
              <a:buNone/>
            </a:pPr>
            <a:r>
              <a:rPr lang="fi-FI" sz="2500" b="1" dirty="0"/>
              <a:t>Palaverin vetäjä </a:t>
            </a:r>
            <a:r>
              <a:rPr lang="fi-FI" sz="2500" dirty="0"/>
              <a:t>sovitaan etukäteen ja hän johtaa keskustelua fokusoiden osallistujia aiheeseen ja palaveria aikatauluttaen. </a:t>
            </a:r>
          </a:p>
          <a:p>
            <a:pPr marL="0" indent="0">
              <a:buNone/>
            </a:pPr>
            <a:r>
              <a:rPr lang="fi-FI" sz="2500" b="1" dirty="0"/>
              <a:t>Palaverin koollekutsuja </a:t>
            </a:r>
            <a:r>
              <a:rPr lang="fi-FI" sz="2500" dirty="0"/>
              <a:t>on pääsääntöisesti opettaja/ luokanohjaaja/ luokanvalvoja, jolla huoli herää tai opiskeluhuollon toimija, jolle oppilas tai vanhempi esittää huolensa. Kutsu pitää mennä riittävän ajoissa sekä virkahenkilöille, että oppilaalle ja huoltajille.</a:t>
            </a:r>
          </a:p>
          <a:p>
            <a:pPr marL="0" indent="0">
              <a:buNone/>
            </a:pPr>
            <a:r>
              <a:rPr lang="fi-FI" sz="2500" b="1" dirty="0"/>
              <a:t>Lupa-asioiden</a:t>
            </a:r>
            <a:r>
              <a:rPr lang="fi-FI" sz="2500" dirty="0"/>
              <a:t> hoitaminen (oppilas, huoltaja/-t): palaverin järjestäminen ja henkilöiden osallistuminen (Wilma). </a:t>
            </a:r>
          </a:p>
          <a:p>
            <a:pPr marL="0" indent="0">
              <a:buNone/>
            </a:pPr>
            <a:r>
              <a:rPr lang="fi-FI" sz="2500" b="1" dirty="0"/>
              <a:t>Juurisyiden selvittämisen työkaluja </a:t>
            </a:r>
            <a:r>
              <a:rPr lang="fi-FI" sz="2500" dirty="0"/>
              <a:t>käytetään palaveriin valmistautumisessa. </a:t>
            </a:r>
          </a:p>
          <a:p>
            <a:pPr marL="0" indent="0">
              <a:buNone/>
            </a:pPr>
            <a:r>
              <a:rPr lang="fi-FI" sz="2500" u="sng" dirty="0"/>
              <a:t>Palaverin kulku:</a:t>
            </a:r>
          </a:p>
          <a:p>
            <a:pPr marL="0" indent="0">
              <a:buNone/>
            </a:pPr>
            <a:r>
              <a:rPr lang="fi-FI" sz="2500" b="1" dirty="0"/>
              <a:t>1. Palaverin eteneminen, aikataulu sekä tarkoitus </a:t>
            </a:r>
            <a:r>
              <a:rPr lang="fi-FI" sz="2500" dirty="0"/>
              <a:t>(palaverin vetäjä kertoo): ”Lisätään ymmärrystä ja laajennetaan näkökulmia oppilaan tilanteesta sekä löydetään yhdessä ratkaisuja, mitä aletaan työstämään.” </a:t>
            </a:r>
          </a:p>
          <a:p>
            <a:pPr marL="0" indent="0">
              <a:buNone/>
            </a:pPr>
            <a:r>
              <a:rPr lang="fi-FI" sz="2500" b="1" dirty="0"/>
              <a:t>2. Esittäytyminen:</a:t>
            </a:r>
            <a:r>
              <a:rPr lang="fi-FI" sz="2500" dirty="0"/>
              <a:t> Nimi ja tehtävä sekä aiempi työskentely oppilaan asioissa lyhyesti.</a:t>
            </a:r>
          </a:p>
          <a:p>
            <a:pPr marL="0" indent="0">
              <a:buNone/>
            </a:pPr>
            <a:r>
              <a:rPr lang="fi-FI" sz="2500" b="1" dirty="0"/>
              <a:t>3. Kuulumiset ja odotukset</a:t>
            </a:r>
            <a:r>
              <a:rPr lang="fi-FI" sz="2500" dirty="0"/>
              <a:t>: Osallistujat kertovat vuorollaan lyhyesti kuulumiset eli ”missä mennään” ja odotukset työskentelyyn liittyen. Muut osallistujat kuuntelevat. Opettaja kertoo koulunkäynnin taustatiedot: koulupoissaolojen määrä, tehdyt tukitoimet ja näkemys niiden vaikuttavuudesta, lyhyt yhteenveto tuntimerkinnöistä.</a:t>
            </a:r>
          </a:p>
          <a:p>
            <a:pPr marL="0" indent="0">
              <a:buNone/>
            </a:pPr>
            <a:r>
              <a:rPr lang="fi-FI" sz="2500" b="1" dirty="0"/>
              <a:t>4. Juurisyyt:</a:t>
            </a:r>
            <a:r>
              <a:rPr lang="fi-FI" sz="2500" dirty="0"/>
              <a:t> Käsitellään juurisyiden työkaluilla hankitut tulokset. Yhdessä mietitään ”mistä tässä huolessa tai tilanteessa on kysymys?” Ratkaisuehdotukset syntyvät palaverissa, eikä niitä pohdita etukäteen. </a:t>
            </a:r>
          </a:p>
          <a:p>
            <a:pPr marL="0" indent="0">
              <a:buNone/>
            </a:pPr>
            <a:r>
              <a:rPr lang="fi-FI" sz="2500" b="1" dirty="0"/>
              <a:t>5. Tavoitteiden asettelu ja suunnitelma</a:t>
            </a:r>
            <a:r>
              <a:rPr lang="fi-FI" sz="2500" dirty="0"/>
              <a:t>: Tarkoituksena ei ole ratkaista kaikkia huolenaiheita kerralla. Keskustelun pohjalta syntyneistä ehdotuksista valitaan muutama, joilla käynnistetään työskentely tavoitteen suuntaan. Olennaista on, että tavoitteen suuntainen toiminta ja toimenpiteet ovat oikea-aikaisia sekä mahdollisia toteuttaa perheen ja oppilaan arjessa. Tavoite voidaan pilkkoa pienempiin osiin, jotta sen suuntaiseen työskentelyyn löytyy konkreettisia keinoja.</a:t>
            </a:r>
          </a:p>
          <a:p>
            <a:pPr marL="0" indent="0">
              <a:buNone/>
            </a:pPr>
            <a:r>
              <a:rPr lang="fi-FI" sz="2500" b="1" dirty="0"/>
              <a:t>6. Sopimukset: </a:t>
            </a:r>
            <a:r>
              <a:rPr lang="fi-FI" sz="2500" dirty="0"/>
              <a:t>vastuut ja kunkin osapuolen tehtävät sekä aika, jolloin tavoitteen mukaista suunnitelmaa arvioidaan. Suosituksena on, että suunnitelman toteutumista seurataan säännöllisesti (n. kahden-kolmen viikon välein). Seurantapalaveri järjestetään vastaavasti kuin ensimmäinen palaveri. Seurantapalaverissa jokainen kertoo vuorollaan, miten omat edellisessä palaverissa sovitut toimet ovat edistyneet, nämä kirjataan ja sovitaan tarvittaessa jatkopalaverista.</a:t>
            </a:r>
          </a:p>
          <a:p>
            <a:pPr marL="0" indent="0">
              <a:buNone/>
            </a:pPr>
            <a:r>
              <a:rPr lang="fi-FI" sz="2500" b="1" dirty="0"/>
              <a:t>7. Muistio:</a:t>
            </a:r>
            <a:r>
              <a:rPr lang="fi-FI" sz="2500" dirty="0"/>
              <a:t> kirjataan muistio. (Viranhaltijoilla kirjaamisvastuut sos.toimi, koulukuraattori, opettaja)</a:t>
            </a:r>
          </a:p>
        </p:txBody>
      </p:sp>
      <p:sp>
        <p:nvSpPr>
          <p:cNvPr id="5" name="Dian numeron paikkamerkki 4">
            <a:extLst>
              <a:ext uri="{FF2B5EF4-FFF2-40B4-BE49-F238E27FC236}">
                <a16:creationId xmlns:a16="http://schemas.microsoft.com/office/drawing/2014/main" id="{851EC5CF-1769-4E5A-8367-35BA10FD7EC2}"/>
              </a:ext>
            </a:extLst>
          </p:cNvPr>
          <p:cNvSpPr>
            <a:spLocks noGrp="1"/>
          </p:cNvSpPr>
          <p:nvPr>
            <p:ph type="sldNum" sz="quarter" idx="4"/>
          </p:nvPr>
        </p:nvSpPr>
        <p:spPr/>
        <p:txBody>
          <a:bodyPr/>
          <a:lstStyle/>
          <a:p>
            <a:fld id="{F3EE06F1-2D77-A44E-97FA-F679B9CB76D5}" type="slidenum">
              <a:rPr lang="fi-FI" smtClean="0"/>
              <a:t>15</a:t>
            </a:fld>
            <a:endParaRPr lang="fi-FI" dirty="0"/>
          </a:p>
        </p:txBody>
      </p:sp>
      <p:sp>
        <p:nvSpPr>
          <p:cNvPr id="6" name="Alatunnisteen paikkamerkki 5">
            <a:extLst>
              <a:ext uri="{FF2B5EF4-FFF2-40B4-BE49-F238E27FC236}">
                <a16:creationId xmlns:a16="http://schemas.microsoft.com/office/drawing/2014/main" id="{860A98A7-283B-4E91-9B6C-4A311CF969AD}"/>
              </a:ext>
            </a:extLst>
          </p:cNvPr>
          <p:cNvSpPr>
            <a:spLocks noGrp="1"/>
          </p:cNvSpPr>
          <p:nvPr>
            <p:ph type="ftr" sz="quarter" idx="11"/>
          </p:nvPr>
        </p:nvSpPr>
        <p:spPr>
          <a:xfrm>
            <a:off x="2406837" y="6356350"/>
            <a:ext cx="11915894" cy="509048"/>
          </a:xfrm>
        </p:spPr>
        <p:txBody>
          <a:bodyPr/>
          <a:lstStyle/>
          <a:p>
            <a:pPr algn="l"/>
            <a:r>
              <a:rPr lang="fi-FI" dirty="0"/>
              <a:t>                                                        Lähteet: Systeemisen tapaamisen kulku. Systeeminen_tyoote_lastensuojelussa_2021_esite_: </a:t>
            </a:r>
            <a:r>
              <a:rPr lang="fi-FI" dirty="0">
                <a:hlinkClick r:id="rId2"/>
              </a:rPr>
              <a:t>https://www.socca.fi</a:t>
            </a:r>
            <a:endParaRPr lang="fi-FI" dirty="0"/>
          </a:p>
          <a:p>
            <a:pPr algn="l"/>
            <a:r>
              <a:rPr lang="fi-FI" dirty="0"/>
              <a:t>		                   Systeeminen toimintamalli   </a:t>
            </a:r>
            <a:r>
              <a:rPr lang="fi-FI" dirty="0">
                <a:hlinkClick r:id="rId3"/>
              </a:rPr>
              <a:t>https://thl.fi</a:t>
            </a:r>
            <a:r>
              <a:rPr lang="fi-FI" dirty="0"/>
              <a:t>  </a:t>
            </a:r>
          </a:p>
          <a:p>
            <a:pPr algn="l"/>
            <a:r>
              <a:rPr lang="fi-FI" dirty="0"/>
              <a:t>                                                                       </a:t>
            </a:r>
          </a:p>
        </p:txBody>
      </p:sp>
    </p:spTree>
    <p:extLst>
      <p:ext uri="{BB962C8B-B14F-4D97-AF65-F5344CB8AC3E}">
        <p14:creationId xmlns:p14="http://schemas.microsoft.com/office/powerpoint/2010/main" val="305848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0217A06A-99DF-4972-9908-F95449566F13}"/>
              </a:ext>
            </a:extLst>
          </p:cNvPr>
          <p:cNvSpPr>
            <a:spLocks noGrp="1"/>
          </p:cNvSpPr>
          <p:nvPr>
            <p:ph type="body" idx="1"/>
          </p:nvPr>
        </p:nvSpPr>
        <p:spPr>
          <a:xfrm>
            <a:off x="228535" y="1121790"/>
            <a:ext cx="11825412" cy="5062194"/>
          </a:xfrm>
        </p:spPr>
        <p:txBody>
          <a:bodyPr>
            <a:normAutofit/>
          </a:bodyPr>
          <a:lstStyle/>
          <a:p>
            <a:pPr>
              <a:lnSpc>
                <a:spcPct val="107000"/>
              </a:lnSpc>
              <a:spcAft>
                <a:spcPts val="800"/>
              </a:spcAft>
              <a:buClrTx/>
            </a:pPr>
            <a:r>
              <a:rPr lang="fi-FI" dirty="0">
                <a:solidFill>
                  <a:schemeClr val="tx1"/>
                </a:solidFill>
                <a:latin typeface="Calibri" panose="020F0502020204030204" pitchFamily="34" charset="0"/>
                <a:ea typeface="Calibri" panose="020F0502020204030204" pitchFamily="34" charset="0"/>
                <a:cs typeface="Calibri" panose="020F0502020204030204" pitchFamily="34" charset="0"/>
              </a:rPr>
              <a:t>Koulupoissaolot ovat riskitekijöitä, jotka vaikuttavat oppimiseen ja hyvinvoinnin heikkenemiseen.</a:t>
            </a:r>
          </a:p>
          <a:p>
            <a:pPr>
              <a:lnSpc>
                <a:spcPct val="107000"/>
              </a:lnSpc>
              <a:spcAft>
                <a:spcPts val="800"/>
              </a:spcAft>
              <a:buClrTx/>
            </a:pPr>
            <a:r>
              <a:rPr lang="fi-FI" dirty="0">
                <a:solidFill>
                  <a:schemeClr val="tx1"/>
                </a:solidFill>
                <a:latin typeface="Calibri" panose="020F0502020204030204" pitchFamily="34" charset="0"/>
                <a:ea typeface="Calibri" panose="020F0502020204030204" pitchFamily="34" charset="0"/>
                <a:cs typeface="Calibri" panose="020F0502020204030204" pitchFamily="34" charset="0"/>
              </a:rPr>
              <a:t>Koulupoissaolojen lisääntyessä (20%) myös koulun monialainen opiskeluhuollollinen tuki vahvistuu. </a:t>
            </a:r>
          </a:p>
          <a:p>
            <a:pPr>
              <a:lnSpc>
                <a:spcPct val="107000"/>
              </a:lnSpc>
              <a:spcAft>
                <a:spcPts val="800"/>
              </a:spcAft>
              <a:buClrTx/>
            </a:pPr>
            <a:r>
              <a:rPr lang="fi-FI" dirty="0">
                <a:solidFill>
                  <a:schemeClr val="tx1"/>
                </a:solidFill>
                <a:latin typeface="Calibri" panose="020F0502020204030204" pitchFamily="34" charset="0"/>
                <a:ea typeface="Calibri" panose="020F0502020204030204" pitchFamily="34" charset="0"/>
                <a:cs typeface="Calibri" panose="020F0502020204030204" pitchFamily="34" charset="0"/>
              </a:rPr>
              <a:t>Poissaolojen taustasyyt (juurisyyt) vaikuttavat tapauskohtaisesti lastensuojelun tarpeen arvioon.</a:t>
            </a:r>
          </a:p>
          <a:p>
            <a:pPr>
              <a:lnSpc>
                <a:spcPct val="107000"/>
              </a:lnSpc>
              <a:spcAft>
                <a:spcPts val="800"/>
              </a:spcAft>
              <a:buClrTx/>
            </a:pPr>
            <a:r>
              <a:rPr lang="fi-FI" dirty="0">
                <a:solidFill>
                  <a:schemeClr val="tx1"/>
                </a:solidFill>
                <a:latin typeface="Calibri" panose="020F0502020204030204" pitchFamily="34" charset="0"/>
                <a:ea typeface="Calibri" panose="020F0502020204030204" pitchFamily="34" charset="0"/>
                <a:cs typeface="Calibri" panose="020F0502020204030204" pitchFamily="34" charset="0"/>
              </a:rPr>
              <a:t>Vahvempaa tukea annettaessa, konsultoidaan koulukuraattoria </a:t>
            </a:r>
          </a:p>
          <a:p>
            <a:pPr marL="0" indent="0">
              <a:lnSpc>
                <a:spcPct val="107000"/>
              </a:lnSpc>
              <a:spcAft>
                <a:spcPts val="800"/>
              </a:spcAft>
              <a:buClrTx/>
              <a:buNone/>
            </a:pPr>
            <a:r>
              <a:rPr lang="fi-FI" dirty="0">
                <a:solidFill>
                  <a:schemeClr val="tx1"/>
                </a:solidFill>
                <a:latin typeface="Calibri" panose="020F0502020204030204" pitchFamily="34" charset="0"/>
                <a:ea typeface="Calibri" panose="020F0502020204030204" pitchFamily="34" charset="0"/>
                <a:cs typeface="Calibri" panose="020F0502020204030204" pitchFamily="34" charset="0"/>
              </a:rPr>
              <a:t>sekä tarvittaessa otetaan yhteyttä sosiaalihuoltoon tuen tarpeen arvioimiseksi tai tehdään lastensuojeluilmoitus. </a:t>
            </a:r>
            <a:endParaRPr lang="fi-FI"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a:extLst>
              <a:ext uri="{FF2B5EF4-FFF2-40B4-BE49-F238E27FC236}">
                <a16:creationId xmlns:a16="http://schemas.microsoft.com/office/drawing/2014/main" id="{6198FC02-7471-4809-B703-85C6A3993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212121">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dirty="0">
              <a:ln>
                <a:noFill/>
              </a:ln>
              <a:solidFill>
                <a:srgbClr val="212121">
                  <a:lumMod val="75000"/>
                  <a:lumOff val="25000"/>
                </a:srgbClr>
              </a:solidFill>
              <a:effectLst/>
              <a:uLnTx/>
              <a:uFillTx/>
              <a:latin typeface="Calibri" panose="020F0502020204030204"/>
              <a:ea typeface="+mn-ea"/>
              <a:cs typeface="+mn-cs"/>
            </a:endParaRPr>
          </a:p>
        </p:txBody>
      </p:sp>
      <p:sp>
        <p:nvSpPr>
          <p:cNvPr id="8" name="Otsikko 7">
            <a:extLst>
              <a:ext uri="{FF2B5EF4-FFF2-40B4-BE49-F238E27FC236}">
                <a16:creationId xmlns:a16="http://schemas.microsoft.com/office/drawing/2014/main" id="{B6D5531E-5ADD-4A31-895F-9955BDDC4BDF}"/>
              </a:ext>
            </a:extLst>
          </p:cNvPr>
          <p:cNvSpPr>
            <a:spLocks noGrp="1"/>
          </p:cNvSpPr>
          <p:nvPr>
            <p:ph type="title"/>
          </p:nvPr>
        </p:nvSpPr>
        <p:spPr>
          <a:xfrm>
            <a:off x="228535" y="478705"/>
            <a:ext cx="10515600" cy="1060926"/>
          </a:xfrm>
        </p:spPr>
        <p:txBody>
          <a:bodyPr>
            <a:normAutofit/>
          </a:bodyPr>
          <a:lstStyle/>
          <a:p>
            <a:pPr algn="l"/>
            <a:r>
              <a:rPr lang="fi-FI" sz="2600" b="0" dirty="0"/>
              <a:t>Liite 2. Lastensuojelun näkökulma koulupoissaoloihin</a:t>
            </a:r>
          </a:p>
        </p:txBody>
      </p:sp>
    </p:spTree>
    <p:extLst>
      <p:ext uri="{BB962C8B-B14F-4D97-AF65-F5344CB8AC3E}">
        <p14:creationId xmlns:p14="http://schemas.microsoft.com/office/powerpoint/2010/main" val="26797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0D71C8-A48B-4276-A034-C2C0476E0CB7}"/>
              </a:ext>
            </a:extLst>
          </p:cNvPr>
          <p:cNvSpPr>
            <a:spLocks noGrp="1"/>
          </p:cNvSpPr>
          <p:nvPr>
            <p:ph type="title"/>
          </p:nvPr>
        </p:nvSpPr>
        <p:spPr>
          <a:xfrm>
            <a:off x="138052" y="491478"/>
            <a:ext cx="11202684" cy="512523"/>
          </a:xfrm>
        </p:spPr>
        <p:txBody>
          <a:bodyPr>
            <a:noAutofit/>
          </a:bodyPr>
          <a:lstStyle/>
          <a:p>
            <a:pPr algn="l"/>
            <a:r>
              <a:rPr lang="fi-FI" sz="2600" b="0" dirty="0"/>
              <a:t>Liite 3: </a:t>
            </a:r>
            <a:r>
              <a:rPr lang="fi-FI" sz="2600" dirty="0"/>
              <a:t>Koulupoissaolojen varhaiset varoitusmerkit</a:t>
            </a:r>
            <a:br>
              <a:rPr lang="fi-FI" sz="2600" b="0" dirty="0"/>
            </a:br>
            <a:r>
              <a:rPr lang="fi-FI" sz="2600" b="0" dirty="0"/>
              <a:t>- taustalla monia erilaisia syitä tai useamman taustasyyn yhteisvaikutus</a:t>
            </a:r>
          </a:p>
        </p:txBody>
      </p:sp>
      <p:sp>
        <p:nvSpPr>
          <p:cNvPr id="3" name="Sisällön paikkamerkki 2">
            <a:extLst>
              <a:ext uri="{FF2B5EF4-FFF2-40B4-BE49-F238E27FC236}">
                <a16:creationId xmlns:a16="http://schemas.microsoft.com/office/drawing/2014/main" id="{81F58961-D100-4B5C-AA55-674562FA34BA}"/>
              </a:ext>
            </a:extLst>
          </p:cNvPr>
          <p:cNvSpPr>
            <a:spLocks noGrp="1"/>
          </p:cNvSpPr>
          <p:nvPr>
            <p:ph sz="quarter" idx="15"/>
          </p:nvPr>
        </p:nvSpPr>
        <p:spPr>
          <a:xfrm>
            <a:off x="138052" y="1319751"/>
            <a:ext cx="11683160" cy="5401723"/>
          </a:xfrm>
        </p:spPr>
        <p:txBody>
          <a:bodyPr>
            <a:normAutofit fontScale="62500" lnSpcReduction="20000"/>
          </a:bodyPr>
          <a:lstStyle/>
          <a:p>
            <a:pPr marL="0" indent="0">
              <a:buNone/>
            </a:pPr>
            <a:endParaRPr lang="fi-FI" u="sng" dirty="0"/>
          </a:p>
          <a:p>
            <a:pPr marL="0" indent="0">
              <a:buNone/>
            </a:pPr>
            <a:endParaRPr lang="fi-FI" u="sng" dirty="0"/>
          </a:p>
          <a:p>
            <a:pPr marL="0" indent="0">
              <a:buNone/>
            </a:pPr>
            <a:r>
              <a:rPr lang="fi-FI" sz="3200" u="sng" dirty="0"/>
              <a:t>Koulussa näkyviä poissaolojen ensimerkkejä voivat olla esimerkiksi seuraavat: </a:t>
            </a:r>
          </a:p>
          <a:p>
            <a:r>
              <a:rPr lang="fi-FI" sz="3200" dirty="0"/>
              <a:t>Toistuvat myöhästymiset. </a:t>
            </a:r>
          </a:p>
          <a:p>
            <a:r>
              <a:rPr lang="fi-FI" sz="3200" dirty="0"/>
              <a:t>Vaikeuksia tulla tietyille oppitunneille. </a:t>
            </a:r>
          </a:p>
          <a:p>
            <a:r>
              <a:rPr lang="fi-FI" sz="3200" dirty="0"/>
              <a:t>Vaikeuksia tulla kouluun tiettynä viikonpäivänä tai tiettyyn aikaan. </a:t>
            </a:r>
          </a:p>
          <a:p>
            <a:r>
              <a:rPr lang="fi-FI" sz="3200" dirty="0"/>
              <a:t>Fyysiset oireet, kuten vatsakipu, päänsärky tai pahoinvointi. </a:t>
            </a:r>
          </a:p>
          <a:p>
            <a:r>
              <a:rPr lang="fi-FI" sz="3200" dirty="0"/>
              <a:t>Toistuvat käynnit terveydenhoitajalla. </a:t>
            </a:r>
          </a:p>
          <a:p>
            <a:r>
              <a:rPr lang="fi-FI" sz="3200" dirty="0"/>
              <a:t>Lisääntynyt itkuisuus tai vetäytyneisyys. </a:t>
            </a:r>
          </a:p>
          <a:p>
            <a:r>
              <a:rPr lang="fi-FI" sz="3200" dirty="0"/>
              <a:t>Koulun sosiaalisten tilanteiden välttely tai pelko.</a:t>
            </a:r>
          </a:p>
          <a:p>
            <a:r>
              <a:rPr lang="fi-FI" sz="3200" dirty="0"/>
              <a:t>Palkitsevien tilanteiden etsiminen koulun ulkopuolelta.</a:t>
            </a:r>
          </a:p>
          <a:p>
            <a:r>
              <a:rPr lang="fi-FI" sz="3200" dirty="0"/>
              <a:t>Koulutehtävien välttely tai tekemättä jättäminen. </a:t>
            </a:r>
          </a:p>
          <a:p>
            <a:r>
              <a:rPr lang="fi-FI" sz="3200" dirty="0"/>
              <a:t>Toimi varoitusmerkkien pohjalta. Selvitä, mistä tilanne johtuu ja miten oppilaan olemista voidaan helpottaa.</a:t>
            </a:r>
          </a:p>
          <a:p>
            <a:pPr marL="0" indent="0" algn="r">
              <a:buNone/>
            </a:pPr>
            <a:endParaRPr lang="fi-FI" sz="1700" dirty="0">
              <a:solidFill>
                <a:schemeClr val="accent1">
                  <a:lumMod val="60000"/>
                  <a:lumOff val="40000"/>
                </a:schemeClr>
              </a:solidFill>
              <a:hlinkClick r:id="rId2">
                <a:extLst>
                  <a:ext uri="{A12FA001-AC4F-418D-AE19-62706E023703}">
                    <ahyp:hlinkClr xmlns:ahyp="http://schemas.microsoft.com/office/drawing/2018/hyperlinkcolor" val="tx"/>
                  </a:ext>
                </a:extLst>
              </a:hlinkClick>
            </a:endParaRPr>
          </a:p>
          <a:p>
            <a:pPr marL="0" indent="0" algn="r">
              <a:buNone/>
            </a:pPr>
            <a:r>
              <a:rPr lang="fi-FI" sz="17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www.koulukunnossa.fi</a:t>
            </a:r>
            <a:endParaRPr lang="fi-FI" sz="1700" dirty="0">
              <a:solidFill>
                <a:schemeClr val="accent1">
                  <a:lumMod val="60000"/>
                  <a:lumOff val="40000"/>
                </a:schemeClr>
              </a:solidFill>
            </a:endParaRPr>
          </a:p>
          <a:p>
            <a:pPr marL="0" indent="0">
              <a:buNone/>
            </a:pPr>
            <a:endParaRPr lang="fi-FI" dirty="0"/>
          </a:p>
        </p:txBody>
      </p:sp>
      <p:sp>
        <p:nvSpPr>
          <p:cNvPr id="5" name="Dian numeron paikkamerkki 4">
            <a:extLst>
              <a:ext uri="{FF2B5EF4-FFF2-40B4-BE49-F238E27FC236}">
                <a16:creationId xmlns:a16="http://schemas.microsoft.com/office/drawing/2014/main" id="{E2061E6E-96C7-4402-B711-37457EA30E15}"/>
              </a:ext>
            </a:extLst>
          </p:cNvPr>
          <p:cNvSpPr>
            <a:spLocks noGrp="1"/>
          </p:cNvSpPr>
          <p:nvPr>
            <p:ph type="sldNum" sz="quarter" idx="4"/>
          </p:nvPr>
        </p:nvSpPr>
        <p:spPr/>
        <p:txBody>
          <a:bodyPr/>
          <a:lstStyle/>
          <a:p>
            <a:fld id="{F3EE06F1-2D77-A44E-97FA-F679B9CB76D5}" type="slidenum">
              <a:rPr lang="fi-FI" smtClean="0"/>
              <a:t>17</a:t>
            </a:fld>
            <a:endParaRPr lang="fi-FI" dirty="0"/>
          </a:p>
        </p:txBody>
      </p:sp>
      <p:pic>
        <p:nvPicPr>
          <p:cNvPr id="1026" name="Picture 2" descr="Yleinen varoitusmerkki">
            <a:extLst>
              <a:ext uri="{FF2B5EF4-FFF2-40B4-BE49-F238E27FC236}">
                <a16:creationId xmlns:a16="http://schemas.microsoft.com/office/drawing/2014/main" id="{88300302-8D3D-432E-862E-AF39C1E62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3363" y="1951250"/>
            <a:ext cx="1095103" cy="95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8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7B1028-5F7F-4ECE-97D6-AEC58FDC8934}"/>
              </a:ext>
            </a:extLst>
          </p:cNvPr>
          <p:cNvSpPr>
            <a:spLocks noGrp="1"/>
          </p:cNvSpPr>
          <p:nvPr>
            <p:ph type="title"/>
          </p:nvPr>
        </p:nvSpPr>
        <p:spPr>
          <a:xfrm>
            <a:off x="134266" y="335890"/>
            <a:ext cx="10515600" cy="1060926"/>
          </a:xfrm>
        </p:spPr>
        <p:txBody>
          <a:bodyPr>
            <a:normAutofit/>
          </a:bodyPr>
          <a:lstStyle/>
          <a:p>
            <a:pPr algn="l"/>
            <a:r>
              <a:rPr lang="fi-FI" sz="2600" b="0" dirty="0"/>
              <a:t>Liite 3.1 Läsnäolon jana ja tukitoimet</a:t>
            </a:r>
          </a:p>
        </p:txBody>
      </p:sp>
      <p:pic>
        <p:nvPicPr>
          <p:cNvPr id="7" name="Sisällön paikkamerkki 6">
            <a:extLst>
              <a:ext uri="{FF2B5EF4-FFF2-40B4-BE49-F238E27FC236}">
                <a16:creationId xmlns:a16="http://schemas.microsoft.com/office/drawing/2014/main" id="{221B6221-7889-48CF-8471-033101CC2478}"/>
              </a:ext>
            </a:extLst>
          </p:cNvPr>
          <p:cNvPicPr>
            <a:picLocks noGrp="1" noChangeAspect="1"/>
          </p:cNvPicPr>
          <p:nvPr>
            <p:ph sz="quarter" idx="15"/>
          </p:nvPr>
        </p:nvPicPr>
        <p:blipFill>
          <a:blip r:embed="rId2"/>
          <a:stretch>
            <a:fillRect/>
          </a:stretch>
        </p:blipFill>
        <p:spPr>
          <a:xfrm>
            <a:off x="341965" y="1408011"/>
            <a:ext cx="11582942" cy="4719348"/>
          </a:xfrm>
          <a:prstGeom prst="rect">
            <a:avLst/>
          </a:prstGeom>
        </p:spPr>
      </p:pic>
      <p:sp>
        <p:nvSpPr>
          <p:cNvPr id="5" name="Dian numeron paikkamerkki 4">
            <a:extLst>
              <a:ext uri="{FF2B5EF4-FFF2-40B4-BE49-F238E27FC236}">
                <a16:creationId xmlns:a16="http://schemas.microsoft.com/office/drawing/2014/main" id="{840E9E20-B143-4292-9AD5-4FBCA0E3D224}"/>
              </a:ext>
            </a:extLst>
          </p:cNvPr>
          <p:cNvSpPr>
            <a:spLocks noGrp="1"/>
          </p:cNvSpPr>
          <p:nvPr>
            <p:ph type="sldNum" sz="quarter" idx="4"/>
          </p:nvPr>
        </p:nvSpPr>
        <p:spPr/>
        <p:txBody>
          <a:bodyPr/>
          <a:lstStyle/>
          <a:p>
            <a:fld id="{F3EE06F1-2D77-A44E-97FA-F679B9CB76D5}" type="slidenum">
              <a:rPr lang="fi-FI" smtClean="0"/>
              <a:t>18</a:t>
            </a:fld>
            <a:endParaRPr lang="fi-FI" dirty="0"/>
          </a:p>
        </p:txBody>
      </p:sp>
      <p:sp>
        <p:nvSpPr>
          <p:cNvPr id="6" name="Alatunnisteen paikkamerkki 5">
            <a:extLst>
              <a:ext uri="{FF2B5EF4-FFF2-40B4-BE49-F238E27FC236}">
                <a16:creationId xmlns:a16="http://schemas.microsoft.com/office/drawing/2014/main" id="{2F86D85D-95DF-40E4-BB7F-2F82CC390FD4}"/>
              </a:ext>
            </a:extLst>
          </p:cNvPr>
          <p:cNvSpPr>
            <a:spLocks noGrp="1"/>
          </p:cNvSpPr>
          <p:nvPr>
            <p:ph type="ftr" sz="quarter" idx="11"/>
          </p:nvPr>
        </p:nvSpPr>
        <p:spPr>
          <a:xfrm>
            <a:off x="1595284" y="6356350"/>
            <a:ext cx="5342844" cy="365125"/>
          </a:xfrm>
        </p:spPr>
        <p:txBody>
          <a:bodyPr/>
          <a:lstStyle/>
          <a:p>
            <a:pPr lvl="0" algn="l"/>
            <a:r>
              <a:rPr lang="fi-FI" dirty="0">
                <a:solidFill>
                  <a:srgbClr val="212121">
                    <a:tint val="75000"/>
                  </a:srgbClr>
                </a:solidFill>
                <a:hlinkClick r:id="rId3"/>
              </a:rPr>
              <a:t>www.koulukunnossa.fi</a:t>
            </a:r>
            <a:r>
              <a:rPr lang="fi-FI" dirty="0">
                <a:solidFill>
                  <a:srgbClr val="212121">
                    <a:tint val="75000"/>
                  </a:srgbClr>
                </a:solidFill>
              </a:rPr>
              <a:t>  poissaolojen kehittymisen jatkumosta muokattu kuva. </a:t>
            </a:r>
            <a:r>
              <a:rPr lang="fi-FI" dirty="0">
                <a:solidFill>
                  <a:srgbClr val="212121">
                    <a:tint val="75000"/>
                  </a:srgbClr>
                </a:solidFill>
                <a:hlinkClick r:id="rId4"/>
              </a:rPr>
              <a:t>www.papunet.fi</a:t>
            </a:r>
            <a:r>
              <a:rPr lang="fi-FI" dirty="0">
                <a:solidFill>
                  <a:srgbClr val="212121">
                    <a:tint val="75000"/>
                  </a:srgbClr>
                </a:solidFill>
              </a:rPr>
              <a:t> koulukuva</a:t>
            </a:r>
          </a:p>
          <a:p>
            <a:endParaRPr lang="fi-FI" dirty="0"/>
          </a:p>
        </p:txBody>
      </p:sp>
    </p:spTree>
    <p:extLst>
      <p:ext uri="{BB962C8B-B14F-4D97-AF65-F5344CB8AC3E}">
        <p14:creationId xmlns:p14="http://schemas.microsoft.com/office/powerpoint/2010/main" val="323923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2CB63F-2039-4F61-A5E6-C039B662D450}"/>
              </a:ext>
            </a:extLst>
          </p:cNvPr>
          <p:cNvSpPr>
            <a:spLocks noGrp="1"/>
          </p:cNvSpPr>
          <p:nvPr>
            <p:ph type="title"/>
          </p:nvPr>
        </p:nvSpPr>
        <p:spPr>
          <a:xfrm>
            <a:off x="282875" y="341832"/>
            <a:ext cx="10515600" cy="1060926"/>
          </a:xfrm>
        </p:spPr>
        <p:txBody>
          <a:bodyPr>
            <a:normAutofit/>
          </a:bodyPr>
          <a:lstStyle/>
          <a:p>
            <a:pPr algn="l"/>
            <a:r>
              <a:rPr lang="fi-FI" sz="2600" b="0" dirty="0"/>
              <a:t>3.2 Keskustelut: Oppilaan kuuleminen ja osallistuminen sekä </a:t>
            </a:r>
            <a:br>
              <a:rPr lang="fi-FI" sz="2600" b="0" dirty="0"/>
            </a:br>
            <a:r>
              <a:rPr lang="fi-FI" sz="2600" b="0" dirty="0"/>
              <a:t>vanhemman näkökulma</a:t>
            </a:r>
          </a:p>
        </p:txBody>
      </p:sp>
      <p:sp>
        <p:nvSpPr>
          <p:cNvPr id="7" name="Tekstin paikkamerkki 6">
            <a:extLst>
              <a:ext uri="{FF2B5EF4-FFF2-40B4-BE49-F238E27FC236}">
                <a16:creationId xmlns:a16="http://schemas.microsoft.com/office/drawing/2014/main" id="{3E94D96D-1467-466B-BBA3-F0C7DAE7D5EF}"/>
              </a:ext>
            </a:extLst>
          </p:cNvPr>
          <p:cNvSpPr>
            <a:spLocks noGrp="1"/>
          </p:cNvSpPr>
          <p:nvPr>
            <p:ph type="body" idx="1"/>
          </p:nvPr>
        </p:nvSpPr>
        <p:spPr>
          <a:xfrm>
            <a:off x="207260" y="1633900"/>
            <a:ext cx="4966522" cy="4531353"/>
          </a:xfrm>
        </p:spPr>
        <p:txBody>
          <a:bodyPr>
            <a:normAutofit/>
          </a:bodyPr>
          <a:lstStyle/>
          <a:p>
            <a:pPr marL="0" indent="0">
              <a:buNone/>
            </a:pPr>
            <a:r>
              <a:rPr lang="fi-FI" sz="1600" b="1" u="sng" dirty="0">
                <a:solidFill>
                  <a:schemeClr val="tx1"/>
                </a:solidFill>
              </a:rPr>
              <a:t>OPPILAAN kanssa käytävä keskustelu</a:t>
            </a:r>
            <a:r>
              <a:rPr lang="fi-FI" sz="1600" u="sng" dirty="0">
                <a:solidFill>
                  <a:schemeClr val="tx1"/>
                </a:solidFill>
              </a:rPr>
              <a:t>: </a:t>
            </a:r>
          </a:p>
          <a:p>
            <a:r>
              <a:rPr lang="fi-FI" sz="1600" dirty="0">
                <a:solidFill>
                  <a:schemeClr val="tx1"/>
                </a:solidFill>
              </a:rPr>
              <a:t>Miltä koulunkäynti tuntuu? </a:t>
            </a:r>
          </a:p>
          <a:p>
            <a:r>
              <a:rPr lang="fi-FI" sz="1600" dirty="0">
                <a:solidFill>
                  <a:schemeClr val="tx1"/>
                </a:solidFill>
              </a:rPr>
              <a:t>Onko koulussa jokin asia, joka voitaisiin tehdä toisella tavalla? Entä kotona? </a:t>
            </a:r>
          </a:p>
          <a:p>
            <a:r>
              <a:rPr lang="fi-FI" sz="1600" dirty="0">
                <a:solidFill>
                  <a:schemeClr val="tx1"/>
                </a:solidFill>
              </a:rPr>
              <a:t>Onko oppilas huolissaan jostakin asiasta? </a:t>
            </a:r>
          </a:p>
          <a:p>
            <a:r>
              <a:rPr lang="fi-FI" sz="1600" dirty="0">
                <a:solidFill>
                  <a:schemeClr val="tx1"/>
                </a:solidFill>
              </a:rPr>
              <a:t>Mitä oppilas tekee kotona poissaolopäivinä? </a:t>
            </a:r>
          </a:p>
          <a:p>
            <a:r>
              <a:rPr lang="fi-FI" sz="1600" dirty="0">
                <a:solidFill>
                  <a:schemeClr val="tx1"/>
                </a:solidFill>
              </a:rPr>
              <a:t>Onko kouluun lähdössä tai koulussa jokin asia, joka jännittää tai ahdistaa? </a:t>
            </a:r>
          </a:p>
          <a:p>
            <a:r>
              <a:rPr lang="fi-FI" sz="1600" dirty="0">
                <a:solidFill>
                  <a:schemeClr val="tx1"/>
                </a:solidFill>
              </a:rPr>
              <a:t>Miten oppilas haluaisi asioiden olevan tai miten ongelma voitaisiin ratkaista? </a:t>
            </a:r>
          </a:p>
          <a:p>
            <a:r>
              <a:rPr lang="fi-FI" sz="1600" dirty="0">
                <a:solidFill>
                  <a:schemeClr val="tx1"/>
                </a:solidFill>
              </a:rPr>
              <a:t>Onko koulussa opettaja tai joku muu aikuinen, jonka puoleen oppilas voi halutessaan kääntyä?</a:t>
            </a:r>
          </a:p>
        </p:txBody>
      </p:sp>
      <p:sp>
        <p:nvSpPr>
          <p:cNvPr id="9" name="Sisällön paikkamerkki 8">
            <a:extLst>
              <a:ext uri="{FF2B5EF4-FFF2-40B4-BE49-F238E27FC236}">
                <a16:creationId xmlns:a16="http://schemas.microsoft.com/office/drawing/2014/main" id="{8C8C06C1-B106-4D87-8147-8260C5353DB1}"/>
              </a:ext>
            </a:extLst>
          </p:cNvPr>
          <p:cNvSpPr>
            <a:spLocks noGrp="1"/>
          </p:cNvSpPr>
          <p:nvPr>
            <p:ph sz="quarter" idx="15"/>
          </p:nvPr>
        </p:nvSpPr>
        <p:spPr>
          <a:xfrm>
            <a:off x="5910606" y="1586765"/>
            <a:ext cx="5717709" cy="5271235"/>
          </a:xfrm>
          <a:ln w="12700">
            <a:noFill/>
          </a:ln>
        </p:spPr>
        <p:txBody>
          <a:bodyPr>
            <a:noAutofit/>
          </a:bodyPr>
          <a:lstStyle/>
          <a:p>
            <a:pPr marL="0" indent="0">
              <a:buNone/>
            </a:pPr>
            <a:r>
              <a:rPr lang="fi-FI" sz="1600" b="1" u="sng" dirty="0">
                <a:solidFill>
                  <a:schemeClr val="tx1"/>
                </a:solidFill>
              </a:rPr>
              <a:t>HUOLTAJAN kanssa käytävä keskustelu</a:t>
            </a:r>
            <a:r>
              <a:rPr lang="fi-FI" sz="1600" u="sng" dirty="0">
                <a:solidFill>
                  <a:schemeClr val="tx1"/>
                </a:solidFill>
              </a:rPr>
              <a:t>: </a:t>
            </a:r>
          </a:p>
          <a:p>
            <a:r>
              <a:rPr lang="fi-FI" sz="1600" dirty="0">
                <a:solidFill>
                  <a:schemeClr val="tx1"/>
                </a:solidFill>
              </a:rPr>
              <a:t>Käy läpi poissaolojen ja myöhästelyjen määrä. </a:t>
            </a:r>
          </a:p>
          <a:p>
            <a:r>
              <a:rPr lang="fi-FI" sz="1600" dirty="0">
                <a:solidFill>
                  <a:schemeClr val="tx1"/>
                </a:solidFill>
              </a:rPr>
              <a:t>Kerro, mikä sujuu koulussa, mikä vaatii harjoittelua: kouluuntulo/kotiinlähtö, ruokailu, välitunnit, oppitunnit, siirtymät, kännykkä ja some, ryhmässä toimiminen, mieliala, oppiminen. </a:t>
            </a:r>
          </a:p>
          <a:p>
            <a:r>
              <a:rPr lang="fi-FI" sz="1600" dirty="0">
                <a:solidFill>
                  <a:schemeClr val="tx1"/>
                </a:solidFill>
              </a:rPr>
              <a:t>Kysy, mitä oppilaalle kuuluu ja miten arki sujuu: mieliala ja käyttäytyminen, vapaa-aika, läksyt, vuorokausirytmi, syöminen, pelaaminen.  </a:t>
            </a:r>
          </a:p>
          <a:p>
            <a:r>
              <a:rPr lang="fi-FI" sz="1600" dirty="0">
                <a:solidFill>
                  <a:schemeClr val="tx1"/>
                </a:solidFill>
              </a:rPr>
              <a:t>Onko koulussa jotakin sellaista, jolla voisi olla merkitystä oppilaan voinnille ja joka tulisi huomioida? Esim. kiusaaminen, opetusryhmän levottomuus, ilmapiiri. Entä vapaa-ajalla? (kiusaaminen vapaa-ajalla tai netissä, vanhemman vakava stressi, vanhemman sairastuminen, kodin ilmapiiri) </a:t>
            </a:r>
          </a:p>
          <a:p>
            <a:r>
              <a:rPr lang="fi-FI" sz="1600" dirty="0">
                <a:solidFill>
                  <a:schemeClr val="tx1"/>
                </a:solidFill>
              </a:rPr>
              <a:t>Onko huoltajalla huoli? Entä sinulla? </a:t>
            </a:r>
          </a:p>
          <a:p>
            <a:r>
              <a:rPr lang="fi-FI" sz="1600" dirty="0">
                <a:solidFill>
                  <a:schemeClr val="tx1"/>
                </a:solidFill>
              </a:rPr>
              <a:t>Tarvitaanko tilanteessa apua tai tukea oppilashuollosta/ muilta tahoilta? Onko perheellä jo olemassa kontakti muihin tahoihin?</a:t>
            </a:r>
          </a:p>
        </p:txBody>
      </p:sp>
      <p:sp>
        <p:nvSpPr>
          <p:cNvPr id="5" name="Dian numeron paikkamerkki 4">
            <a:extLst>
              <a:ext uri="{FF2B5EF4-FFF2-40B4-BE49-F238E27FC236}">
                <a16:creationId xmlns:a16="http://schemas.microsoft.com/office/drawing/2014/main" id="{7B063079-BF29-4AF4-87F0-ADBF181F0D74}"/>
              </a:ext>
            </a:extLst>
          </p:cNvPr>
          <p:cNvSpPr>
            <a:spLocks noGrp="1"/>
          </p:cNvSpPr>
          <p:nvPr>
            <p:ph type="sldNum" sz="quarter" idx="12"/>
          </p:nvPr>
        </p:nvSpPr>
        <p:spPr/>
        <p:txBody>
          <a:bodyPr/>
          <a:lstStyle/>
          <a:p>
            <a:fld id="{F3EE06F1-2D77-A44E-97FA-F679B9CB76D5}" type="slidenum">
              <a:rPr lang="fi-FI" smtClean="0"/>
              <a:t>19</a:t>
            </a:fld>
            <a:endParaRPr lang="fi-FI" dirty="0"/>
          </a:p>
        </p:txBody>
      </p:sp>
      <p:sp>
        <p:nvSpPr>
          <p:cNvPr id="6" name="Alatunnisteen paikkamerkki 5">
            <a:extLst>
              <a:ext uri="{FF2B5EF4-FFF2-40B4-BE49-F238E27FC236}">
                <a16:creationId xmlns:a16="http://schemas.microsoft.com/office/drawing/2014/main" id="{9220209E-168F-4224-9360-EB210980A15A}"/>
              </a:ext>
            </a:extLst>
          </p:cNvPr>
          <p:cNvSpPr>
            <a:spLocks noGrp="1"/>
          </p:cNvSpPr>
          <p:nvPr>
            <p:ph type="ftr" sz="quarter" idx="11"/>
          </p:nvPr>
        </p:nvSpPr>
        <p:spPr>
          <a:xfrm>
            <a:off x="722539" y="6314751"/>
            <a:ext cx="3935963" cy="365125"/>
          </a:xfrm>
        </p:spPr>
        <p:txBody>
          <a:bodyPr/>
          <a:lstStyle/>
          <a:p>
            <a:r>
              <a:rPr lang="fi-FI" dirty="0">
                <a:hlinkClick r:id="rId2"/>
              </a:rPr>
              <a:t>http://www.koulukunnossa.fi/</a:t>
            </a:r>
            <a:r>
              <a:rPr lang="fi-FI" dirty="0"/>
              <a:t> </a:t>
            </a:r>
          </a:p>
        </p:txBody>
      </p:sp>
    </p:spTree>
    <p:extLst>
      <p:ext uri="{BB962C8B-B14F-4D97-AF65-F5344CB8AC3E}">
        <p14:creationId xmlns:p14="http://schemas.microsoft.com/office/powerpoint/2010/main" val="26130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51D2BCB-CE7E-4F97-A6E1-FB506E7A5C38}"/>
              </a:ext>
            </a:extLst>
          </p:cNvPr>
          <p:cNvSpPr>
            <a:spLocks noGrp="1"/>
          </p:cNvSpPr>
          <p:nvPr>
            <p:ph type="title"/>
          </p:nvPr>
        </p:nvSpPr>
        <p:spPr>
          <a:xfrm>
            <a:off x="219106" y="744718"/>
            <a:ext cx="11479557" cy="1027521"/>
          </a:xfrm>
        </p:spPr>
        <p:txBody>
          <a:bodyPr>
            <a:noAutofit/>
          </a:bodyPr>
          <a:lstStyle/>
          <a:p>
            <a:pPr algn="l"/>
            <a:r>
              <a:rPr lang="fi-FI" sz="3600" b="0" dirty="0"/>
              <a:t> </a:t>
            </a:r>
            <a:br>
              <a:rPr lang="fi-FI" sz="3600" b="0" dirty="0"/>
            </a:br>
            <a:r>
              <a:rPr lang="fi-FI" sz="3600" b="0" dirty="0"/>
              <a:t>Läsnäolon tukemisen ja poissaolojen seurannan suunnitelma</a:t>
            </a:r>
          </a:p>
        </p:txBody>
      </p:sp>
      <p:sp>
        <p:nvSpPr>
          <p:cNvPr id="7" name="Tekstin paikkamerkki 6">
            <a:extLst>
              <a:ext uri="{FF2B5EF4-FFF2-40B4-BE49-F238E27FC236}">
                <a16:creationId xmlns:a16="http://schemas.microsoft.com/office/drawing/2014/main" id="{FFA06FC8-A88A-4B11-A34E-A98D1F81064C}"/>
              </a:ext>
            </a:extLst>
          </p:cNvPr>
          <p:cNvSpPr>
            <a:spLocks noGrp="1"/>
          </p:cNvSpPr>
          <p:nvPr>
            <p:ph type="body" idx="1"/>
          </p:nvPr>
        </p:nvSpPr>
        <p:spPr>
          <a:xfrm>
            <a:off x="285094" y="2442465"/>
            <a:ext cx="10501532" cy="4208145"/>
          </a:xfrm>
        </p:spPr>
        <p:txBody>
          <a:bodyPr/>
          <a:lstStyle/>
          <a:p>
            <a:pPr marL="0" indent="0" algn="ctr">
              <a:buNone/>
            </a:pPr>
            <a:r>
              <a:rPr lang="fi-FI" dirty="0">
                <a:solidFill>
                  <a:srgbClr val="3E454C"/>
                </a:solidFill>
                <a:latin typeface="open sans" panose="020B0606030504020204" pitchFamily="34" charset="0"/>
              </a:rPr>
              <a:t>Tavoitteena on tukea oppilaita, koteja sekä koulujen henkilökuntaa koulunkäyntiin ja kouluyhteisöön sitouttavissa </a:t>
            </a:r>
          </a:p>
          <a:p>
            <a:pPr marL="0" indent="0" algn="ctr">
              <a:buNone/>
            </a:pPr>
            <a:r>
              <a:rPr lang="fi-FI" dirty="0">
                <a:solidFill>
                  <a:srgbClr val="3E454C"/>
                </a:solidFill>
                <a:latin typeface="open sans" panose="020B0606030504020204" pitchFamily="34" charset="0"/>
              </a:rPr>
              <a:t>sekä </a:t>
            </a:r>
          </a:p>
          <a:p>
            <a:pPr marL="0" indent="0" algn="ctr">
              <a:buNone/>
            </a:pPr>
            <a:r>
              <a:rPr lang="fi-FI" dirty="0">
                <a:solidFill>
                  <a:srgbClr val="3E454C"/>
                </a:solidFill>
                <a:latin typeface="open sans" panose="020B0606030504020204" pitchFamily="34" charset="0"/>
              </a:rPr>
              <a:t>poissaolojen vaikutuksia ennaltaehkäisevissä </a:t>
            </a:r>
          </a:p>
          <a:p>
            <a:pPr marL="0" indent="0" algn="ctr">
              <a:buNone/>
            </a:pPr>
            <a:r>
              <a:rPr lang="fi-FI" dirty="0">
                <a:solidFill>
                  <a:srgbClr val="3E454C"/>
                </a:solidFill>
                <a:latin typeface="open sans" panose="020B0606030504020204" pitchFamily="34" charset="0"/>
              </a:rPr>
              <a:t>ja </a:t>
            </a:r>
          </a:p>
          <a:p>
            <a:pPr marL="0" indent="0" algn="ctr">
              <a:buNone/>
            </a:pPr>
            <a:r>
              <a:rPr lang="fi-FI" dirty="0">
                <a:solidFill>
                  <a:srgbClr val="3E454C"/>
                </a:solidFill>
                <a:latin typeface="open sans" panose="020B0606030504020204" pitchFamily="34" charset="0"/>
              </a:rPr>
              <a:t>  korjaavissa käytänteissä. </a:t>
            </a:r>
            <a:endParaRPr lang="fi-FI" dirty="0"/>
          </a:p>
        </p:txBody>
      </p:sp>
    </p:spTree>
    <p:extLst>
      <p:ext uri="{BB962C8B-B14F-4D97-AF65-F5344CB8AC3E}">
        <p14:creationId xmlns:p14="http://schemas.microsoft.com/office/powerpoint/2010/main" val="431753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A1C9DB-F42E-42AA-A133-A614BEC79909}"/>
              </a:ext>
            </a:extLst>
          </p:cNvPr>
          <p:cNvSpPr>
            <a:spLocks noGrp="1"/>
          </p:cNvSpPr>
          <p:nvPr>
            <p:ph type="title"/>
          </p:nvPr>
        </p:nvSpPr>
        <p:spPr>
          <a:xfrm>
            <a:off x="257485" y="360229"/>
            <a:ext cx="10515600" cy="1060926"/>
          </a:xfrm>
        </p:spPr>
        <p:txBody>
          <a:bodyPr>
            <a:normAutofit/>
          </a:bodyPr>
          <a:lstStyle/>
          <a:p>
            <a:pPr algn="l"/>
            <a:r>
              <a:rPr lang="fi-FI" sz="2600" b="0" dirty="0"/>
              <a:t>Liite 4: Poissaoloprosentit ja tuntimäärät </a:t>
            </a:r>
            <a:r>
              <a:rPr lang="fi-FI" sz="2000" b="0" dirty="0"/>
              <a:t>(Tampereen kaupungin perusopetus)</a:t>
            </a:r>
          </a:p>
        </p:txBody>
      </p:sp>
      <p:pic>
        <p:nvPicPr>
          <p:cNvPr id="7" name="Sisällön paikkamerkki 6">
            <a:extLst>
              <a:ext uri="{FF2B5EF4-FFF2-40B4-BE49-F238E27FC236}">
                <a16:creationId xmlns:a16="http://schemas.microsoft.com/office/drawing/2014/main" id="{C041F46E-BD4B-452F-BA35-F99A4F2EFB01}"/>
              </a:ext>
            </a:extLst>
          </p:cNvPr>
          <p:cNvPicPr>
            <a:picLocks noGrp="1" noChangeAspect="1"/>
          </p:cNvPicPr>
          <p:nvPr>
            <p:ph sz="quarter" idx="15"/>
          </p:nvPr>
        </p:nvPicPr>
        <p:blipFill>
          <a:blip r:embed="rId2"/>
          <a:stretch>
            <a:fillRect/>
          </a:stretch>
        </p:blipFill>
        <p:spPr>
          <a:xfrm>
            <a:off x="257485" y="1421155"/>
            <a:ext cx="11796461" cy="2066765"/>
          </a:xfrm>
          <a:prstGeom prst="rect">
            <a:avLst/>
          </a:prstGeom>
        </p:spPr>
      </p:pic>
      <p:sp>
        <p:nvSpPr>
          <p:cNvPr id="5" name="Dian numeron paikkamerkki 4">
            <a:extLst>
              <a:ext uri="{FF2B5EF4-FFF2-40B4-BE49-F238E27FC236}">
                <a16:creationId xmlns:a16="http://schemas.microsoft.com/office/drawing/2014/main" id="{AD9057D6-45BA-4277-B86D-D25D5E703650}"/>
              </a:ext>
            </a:extLst>
          </p:cNvPr>
          <p:cNvSpPr>
            <a:spLocks noGrp="1"/>
          </p:cNvSpPr>
          <p:nvPr>
            <p:ph type="sldNum" sz="quarter" idx="4"/>
          </p:nvPr>
        </p:nvSpPr>
        <p:spPr/>
        <p:txBody>
          <a:bodyPr/>
          <a:lstStyle/>
          <a:p>
            <a:fld id="{F3EE06F1-2D77-A44E-97FA-F679B9CB76D5}" type="slidenum">
              <a:rPr lang="fi-FI" smtClean="0"/>
              <a:t>20</a:t>
            </a:fld>
            <a:endParaRPr lang="fi-FI" dirty="0"/>
          </a:p>
        </p:txBody>
      </p:sp>
      <p:sp>
        <p:nvSpPr>
          <p:cNvPr id="8" name="Tekstiruutu 7">
            <a:extLst>
              <a:ext uri="{FF2B5EF4-FFF2-40B4-BE49-F238E27FC236}">
                <a16:creationId xmlns:a16="http://schemas.microsoft.com/office/drawing/2014/main" id="{A1377246-7D1A-47CB-AF7C-5570387AD20A}"/>
              </a:ext>
            </a:extLst>
          </p:cNvPr>
          <p:cNvSpPr txBox="1"/>
          <p:nvPr/>
        </p:nvSpPr>
        <p:spPr>
          <a:xfrm>
            <a:off x="329938" y="4072379"/>
            <a:ext cx="8832916" cy="1263192"/>
          </a:xfrm>
          <a:prstGeom prst="rect">
            <a:avLst/>
          </a:prstGeom>
          <a:effectLst/>
        </p:spPr>
        <p:txBody>
          <a:bodyPr vert="horz" wrap="square" lIns="91440" tIns="45720" rIns="91440" bIns="45720" rtlCol="0" anchor="t">
            <a:normAutofit/>
          </a:bodyPr>
          <a:lstStyle/>
          <a:p>
            <a:pPr algn="l"/>
            <a:endParaRPr lang="fi-FI" sz="2000" dirty="0"/>
          </a:p>
        </p:txBody>
      </p:sp>
      <p:sp>
        <p:nvSpPr>
          <p:cNvPr id="9" name="Tekstiruutu 8">
            <a:extLst>
              <a:ext uri="{FF2B5EF4-FFF2-40B4-BE49-F238E27FC236}">
                <a16:creationId xmlns:a16="http://schemas.microsoft.com/office/drawing/2014/main" id="{578C56EB-A354-497B-92E2-A3BCDD8EEB8C}"/>
              </a:ext>
            </a:extLst>
          </p:cNvPr>
          <p:cNvSpPr txBox="1"/>
          <p:nvPr/>
        </p:nvSpPr>
        <p:spPr>
          <a:xfrm>
            <a:off x="257485" y="3978111"/>
            <a:ext cx="8763967" cy="2187019"/>
          </a:xfrm>
          <a:prstGeom prst="rect">
            <a:avLst/>
          </a:prstGeom>
          <a:effectLst/>
        </p:spPr>
        <p:txBody>
          <a:bodyPr vert="horz" wrap="square" lIns="91440" tIns="45720" rIns="91440" bIns="45720" rtlCol="0" anchor="t">
            <a:normAutofit/>
          </a:bodyPr>
          <a:lstStyle/>
          <a:p>
            <a:pPr marL="342900" indent="-342900" algn="l">
              <a:buFont typeface="Arial" panose="020B0604020202020204" pitchFamily="34" charset="0"/>
              <a:buChar char="•"/>
            </a:pPr>
            <a:r>
              <a:rPr lang="fi-FI" sz="2000" dirty="0"/>
              <a:t>Toimia tehdään, kun huoli on herännyt </a:t>
            </a:r>
          </a:p>
          <a:p>
            <a:pPr algn="l"/>
            <a:r>
              <a:rPr lang="fi-FI" sz="2000" dirty="0"/>
              <a:t>      tai </a:t>
            </a:r>
          </a:p>
          <a:p>
            <a:pPr algn="l"/>
            <a:r>
              <a:rPr lang="fi-FI" sz="2000" dirty="0"/>
              <a:t>      viimeistään, kun tietty tuntimäärä on täyttynyt.</a:t>
            </a:r>
          </a:p>
          <a:p>
            <a:pPr algn="l"/>
            <a:endParaRPr lang="fi-FI" sz="2000" dirty="0"/>
          </a:p>
          <a:p>
            <a:pPr marL="342900" indent="-342900" algn="l">
              <a:buFont typeface="Arial" panose="020B0604020202020204" pitchFamily="34" charset="0"/>
              <a:buChar char="•"/>
            </a:pPr>
            <a:r>
              <a:rPr lang="fi-FI" sz="2000" dirty="0"/>
              <a:t>Wilma/ Digioneen on tulossa poissaolojen herätteet seurannan tueksi. </a:t>
            </a:r>
          </a:p>
          <a:p>
            <a:pPr algn="l"/>
            <a:r>
              <a:rPr lang="fi-FI" sz="2000" dirty="0"/>
              <a:t> </a:t>
            </a:r>
          </a:p>
        </p:txBody>
      </p:sp>
    </p:spTree>
    <p:extLst>
      <p:ext uri="{BB962C8B-B14F-4D97-AF65-F5344CB8AC3E}">
        <p14:creationId xmlns:p14="http://schemas.microsoft.com/office/powerpoint/2010/main" val="84034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79DB77-D87B-4477-B05C-036607517D47}"/>
              </a:ext>
            </a:extLst>
          </p:cNvPr>
          <p:cNvSpPr>
            <a:spLocks noGrp="1"/>
          </p:cNvSpPr>
          <p:nvPr>
            <p:ph type="title"/>
          </p:nvPr>
        </p:nvSpPr>
        <p:spPr>
          <a:xfrm>
            <a:off x="124840" y="326463"/>
            <a:ext cx="10515600" cy="1060926"/>
          </a:xfrm>
        </p:spPr>
        <p:txBody>
          <a:bodyPr>
            <a:normAutofit/>
          </a:bodyPr>
          <a:lstStyle/>
          <a:p>
            <a:pPr algn="l"/>
            <a:r>
              <a:rPr lang="fi-FI" sz="2600" dirty="0"/>
              <a:t>Lisätietoa</a:t>
            </a:r>
          </a:p>
        </p:txBody>
      </p:sp>
      <p:sp>
        <p:nvSpPr>
          <p:cNvPr id="3" name="Sisällön paikkamerkki 2">
            <a:extLst>
              <a:ext uri="{FF2B5EF4-FFF2-40B4-BE49-F238E27FC236}">
                <a16:creationId xmlns:a16="http://schemas.microsoft.com/office/drawing/2014/main" id="{979752FF-29CA-44F2-9389-EAFE740B43E3}"/>
              </a:ext>
            </a:extLst>
          </p:cNvPr>
          <p:cNvSpPr>
            <a:spLocks noGrp="1"/>
          </p:cNvSpPr>
          <p:nvPr>
            <p:ph sz="quarter" idx="15"/>
          </p:nvPr>
        </p:nvSpPr>
        <p:spPr>
          <a:xfrm>
            <a:off x="114870" y="1069434"/>
            <a:ext cx="11952290" cy="5192218"/>
          </a:xfrm>
        </p:spPr>
        <p:txBody>
          <a:bodyPr>
            <a:normAutofit fontScale="92500" lnSpcReduction="10000"/>
          </a:bodyPr>
          <a:lstStyle/>
          <a:p>
            <a:pPr lvl="0">
              <a:buClr>
                <a:srgbClr val="212121"/>
              </a:buClr>
            </a:pPr>
            <a:r>
              <a:rPr lang="fi-FI" sz="1700" b="1" dirty="0">
                <a:solidFill>
                  <a:srgbClr val="212121"/>
                </a:solidFill>
              </a:rPr>
              <a:t>Yhteisellä koulutiellä </a:t>
            </a:r>
            <a:r>
              <a:rPr lang="fi-FI" sz="1700" dirty="0">
                <a:solidFill>
                  <a:srgbClr val="212121"/>
                </a:solidFill>
              </a:rPr>
              <a:t>: Käsikirja perusopetuksen oppilaiden läsnäolon tukemiseen ja poissaolojen vähentämiseen. </a:t>
            </a:r>
            <a:r>
              <a:rPr lang="fi-FI" sz="1700" dirty="0">
                <a:solidFill>
                  <a:srgbClr val="333333"/>
                </a:solidFill>
                <a:latin typeface="myriad-pro-semiextended"/>
              </a:rPr>
              <a:t>Tämä käsikirja toimii sekä Sitouttavan kouluyhteisötyö –hankkeen (SKY) loppuraporttina että tukiaineistona paikalliselle toimeenpanolle. </a:t>
            </a:r>
            <a:r>
              <a:rPr lang="fi-FI" sz="1700" dirty="0">
                <a:solidFill>
                  <a:srgbClr val="333333"/>
                </a:solidFill>
                <a:latin typeface="myriad-pro-semiextended"/>
                <a:hlinkClick r:id="rId2"/>
              </a:rPr>
              <a:t>http://urn.fi/URN:ISBN:978-952-263-924-0</a:t>
            </a:r>
            <a:r>
              <a:rPr lang="fi-FI" sz="1700" dirty="0">
                <a:solidFill>
                  <a:srgbClr val="333333"/>
                </a:solidFill>
                <a:latin typeface="myriad-pro-semiextended"/>
              </a:rPr>
              <a:t> </a:t>
            </a:r>
          </a:p>
          <a:p>
            <a:pPr lvl="0">
              <a:buClr>
                <a:srgbClr val="212121"/>
              </a:buClr>
            </a:pPr>
            <a:r>
              <a:rPr lang="fi-FI" sz="1700" b="1" dirty="0">
                <a:solidFill>
                  <a:srgbClr val="333333"/>
                </a:solidFill>
                <a:latin typeface="myriad-pro-semiextended"/>
              </a:rPr>
              <a:t>Tampereen seudun kasvatus- ja opetusalan osaamisen kehittämisen palvelu Osake </a:t>
            </a:r>
            <a:r>
              <a:rPr lang="fi-FI" sz="1700" b="1" dirty="0">
                <a:solidFill>
                  <a:srgbClr val="333333"/>
                </a:solidFill>
                <a:latin typeface="myriad-pro-semiextended"/>
                <a:hlinkClick r:id="rId3"/>
              </a:rPr>
              <a:t> </a:t>
            </a:r>
            <a:r>
              <a:rPr lang="fi-FI" sz="1700" dirty="0">
                <a:solidFill>
                  <a:srgbClr val="333333"/>
                </a:solidFill>
                <a:latin typeface="myriad-pro-semiextended"/>
                <a:hlinkClick r:id="rId3"/>
              </a:rPr>
              <a:t>https://osake.eeventti.fi/</a:t>
            </a:r>
            <a:r>
              <a:rPr lang="fi-FI" sz="1700" dirty="0">
                <a:solidFill>
                  <a:srgbClr val="333333"/>
                </a:solidFill>
                <a:latin typeface="myriad-pro-semiextended"/>
              </a:rPr>
              <a:t> </a:t>
            </a:r>
          </a:p>
          <a:p>
            <a:pPr lvl="0">
              <a:buClr>
                <a:srgbClr val="212121"/>
              </a:buClr>
            </a:pPr>
            <a:endParaRPr lang="fi-FI" sz="1700" dirty="0">
              <a:solidFill>
                <a:srgbClr val="333333"/>
              </a:solidFill>
              <a:latin typeface="myriad-pro-semiextended"/>
            </a:endParaRPr>
          </a:p>
          <a:p>
            <a:pPr lvl="0">
              <a:buClr>
                <a:srgbClr val="212121"/>
              </a:buClr>
            </a:pPr>
            <a:r>
              <a:rPr lang="fi-FI" sz="1700" b="1" dirty="0">
                <a:solidFill>
                  <a:srgbClr val="212121"/>
                </a:solidFill>
              </a:rPr>
              <a:t>SKY:n jalkauttamista tukeva LINK-hanke ja yhteystiedot</a:t>
            </a:r>
            <a:r>
              <a:rPr lang="fi-FI" sz="1700" dirty="0">
                <a:solidFill>
                  <a:srgbClr val="212121"/>
                </a:solidFill>
              </a:rPr>
              <a:t>: </a:t>
            </a:r>
            <a:r>
              <a:rPr lang="fi-FI" sz="1700" dirty="0">
                <a:solidFill>
                  <a:srgbClr val="212121"/>
                </a:solidFill>
                <a:hlinkClick r:id="rId4"/>
              </a:rPr>
              <a:t>https://osake.eeventti.fi/hanketoiminta-osakkeella/pirkanmaan-tuen-jatkumot-ja-toimivat-verkostot-hanke-link</a:t>
            </a:r>
            <a:r>
              <a:rPr lang="fi-FI" sz="1700" dirty="0">
                <a:solidFill>
                  <a:srgbClr val="212121"/>
                </a:solidFill>
              </a:rPr>
              <a:t> </a:t>
            </a:r>
          </a:p>
          <a:p>
            <a:pPr marL="0" indent="0">
              <a:buClr>
                <a:srgbClr val="212121"/>
              </a:buClr>
              <a:buNone/>
            </a:pPr>
            <a:r>
              <a:rPr lang="fi-FI" sz="1700" dirty="0">
                <a:solidFill>
                  <a:srgbClr val="212121"/>
                </a:solidFill>
              </a:rPr>
              <a:t>Maija Loukonen</a:t>
            </a:r>
          </a:p>
          <a:p>
            <a:pPr marL="0" lvl="0" indent="0">
              <a:buClr>
                <a:srgbClr val="212121"/>
              </a:buClr>
              <a:buNone/>
            </a:pPr>
            <a:r>
              <a:rPr lang="fi-FI" sz="1700" dirty="0">
                <a:solidFill>
                  <a:srgbClr val="212121"/>
                </a:solidFill>
              </a:rPr>
              <a:t>Projektipäällikkö</a:t>
            </a:r>
          </a:p>
          <a:p>
            <a:pPr marL="0" lvl="0" indent="0">
              <a:buClr>
                <a:srgbClr val="212121"/>
              </a:buClr>
              <a:buNone/>
            </a:pPr>
            <a:r>
              <a:rPr lang="fi-FI" sz="1700" dirty="0">
                <a:solidFill>
                  <a:srgbClr val="212121"/>
                </a:solidFill>
              </a:rPr>
              <a:t>0401984020</a:t>
            </a:r>
          </a:p>
          <a:p>
            <a:pPr marL="0" lvl="0" indent="0">
              <a:buClr>
                <a:srgbClr val="212121"/>
              </a:buClr>
              <a:buNone/>
            </a:pPr>
            <a:r>
              <a:rPr lang="fi-FI" sz="1700" dirty="0">
                <a:solidFill>
                  <a:srgbClr val="212121"/>
                </a:solidFill>
                <a:hlinkClick r:id="rId5"/>
              </a:rPr>
              <a:t>maija.loukonen@tampere.fi</a:t>
            </a:r>
            <a:r>
              <a:rPr lang="fi-FI" sz="1700" dirty="0">
                <a:solidFill>
                  <a:srgbClr val="212121"/>
                </a:solidFill>
              </a:rPr>
              <a:t> </a:t>
            </a:r>
          </a:p>
          <a:p>
            <a:pPr marL="0" lvl="0" indent="0">
              <a:buClr>
                <a:srgbClr val="212121"/>
              </a:buClr>
              <a:buNone/>
            </a:pPr>
            <a:r>
              <a:rPr lang="fi-FI" sz="1700" dirty="0">
                <a:solidFill>
                  <a:srgbClr val="212121"/>
                </a:solidFill>
              </a:rPr>
              <a:t>Tampereen kaupunki</a:t>
            </a:r>
          </a:p>
          <a:p>
            <a:pPr marL="0" lvl="0" indent="0">
              <a:buClr>
                <a:srgbClr val="212121"/>
              </a:buClr>
              <a:buNone/>
            </a:pPr>
            <a:r>
              <a:rPr lang="fi-FI" sz="1700" dirty="0">
                <a:solidFill>
                  <a:srgbClr val="212121"/>
                </a:solidFill>
              </a:rPr>
              <a:t>Sivistyspalvelut</a:t>
            </a:r>
          </a:p>
          <a:p>
            <a:pPr marL="0" lvl="0" indent="0">
              <a:buClr>
                <a:srgbClr val="212121"/>
              </a:buClr>
              <a:buNone/>
            </a:pPr>
            <a:r>
              <a:rPr lang="fi-FI" sz="1700" dirty="0">
                <a:solidFill>
                  <a:srgbClr val="212121"/>
                </a:solidFill>
              </a:rPr>
              <a:t>Perusopetus</a:t>
            </a:r>
          </a:p>
          <a:p>
            <a:pPr marL="0" lvl="0" indent="0">
              <a:buClr>
                <a:srgbClr val="212121"/>
              </a:buClr>
              <a:buNone/>
            </a:pPr>
            <a:r>
              <a:rPr lang="fi-FI" sz="1700" dirty="0">
                <a:solidFill>
                  <a:srgbClr val="212121"/>
                </a:solidFill>
                <a:hlinkClick r:id="rId6"/>
              </a:rPr>
              <a:t>www.tampere.fi</a:t>
            </a:r>
            <a:r>
              <a:rPr lang="fi-FI" sz="1700" dirty="0">
                <a:solidFill>
                  <a:srgbClr val="212121"/>
                </a:solidFill>
              </a:rPr>
              <a:t> </a:t>
            </a:r>
          </a:p>
          <a:p>
            <a:pPr marL="0" lvl="0" indent="0">
              <a:buClr>
                <a:srgbClr val="212121"/>
              </a:buClr>
              <a:buNone/>
            </a:pPr>
            <a:r>
              <a:rPr lang="fi-FI" sz="1700" dirty="0">
                <a:solidFill>
                  <a:srgbClr val="212121"/>
                </a:solidFill>
              </a:rPr>
              <a:t>LINK Pirkanmaan tuen jatkumot ja toimivat verkostot </a:t>
            </a:r>
          </a:p>
          <a:p>
            <a:pPr marL="0" lvl="0" indent="0">
              <a:buClr>
                <a:srgbClr val="212121"/>
              </a:buClr>
              <a:buNone/>
            </a:pPr>
            <a:endParaRPr lang="fi-FI" sz="1400" dirty="0">
              <a:solidFill>
                <a:srgbClr val="212121"/>
              </a:solidFill>
            </a:endParaRPr>
          </a:p>
          <a:p>
            <a:pPr marL="0" lvl="0" indent="0" defTabSz="685800">
              <a:spcBef>
                <a:spcPts val="0"/>
              </a:spcBef>
              <a:buClr>
                <a:srgbClr val="87BE3C"/>
              </a:buClr>
              <a:buSzPct val="110000"/>
              <a:buNone/>
            </a:pPr>
            <a:endParaRPr lang="fi-FI" sz="1400" dirty="0">
              <a:solidFill>
                <a:srgbClr val="000000"/>
              </a:solidFill>
            </a:endParaRPr>
          </a:p>
          <a:p>
            <a:endParaRPr lang="fi-FI" dirty="0"/>
          </a:p>
        </p:txBody>
      </p:sp>
      <p:sp>
        <p:nvSpPr>
          <p:cNvPr id="5" name="Dian numeron paikkamerkki 4">
            <a:extLst>
              <a:ext uri="{FF2B5EF4-FFF2-40B4-BE49-F238E27FC236}">
                <a16:creationId xmlns:a16="http://schemas.microsoft.com/office/drawing/2014/main" id="{A4FFC513-CC4F-43AC-B6D7-D5C56E252D9B}"/>
              </a:ext>
            </a:extLst>
          </p:cNvPr>
          <p:cNvSpPr>
            <a:spLocks noGrp="1"/>
          </p:cNvSpPr>
          <p:nvPr>
            <p:ph type="sldNum" sz="quarter" idx="4"/>
          </p:nvPr>
        </p:nvSpPr>
        <p:spPr/>
        <p:txBody>
          <a:bodyPr/>
          <a:lstStyle/>
          <a:p>
            <a:fld id="{F3EE06F1-2D77-A44E-97FA-F679B9CB76D5}" type="slidenum">
              <a:rPr lang="fi-FI" smtClean="0"/>
              <a:t>21</a:t>
            </a:fld>
            <a:endParaRPr lang="fi-FI" dirty="0"/>
          </a:p>
        </p:txBody>
      </p:sp>
      <p:pic>
        <p:nvPicPr>
          <p:cNvPr id="11" name="Kuva 10">
            <a:extLst>
              <a:ext uri="{FF2B5EF4-FFF2-40B4-BE49-F238E27FC236}">
                <a16:creationId xmlns:a16="http://schemas.microsoft.com/office/drawing/2014/main" id="{5C3C2310-0A79-47BF-B640-CA6442E95FC5}"/>
              </a:ext>
            </a:extLst>
          </p:cNvPr>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9052174" y="5323510"/>
            <a:ext cx="1673756" cy="1060926"/>
          </a:xfrm>
          <a:prstGeom prst="rect">
            <a:avLst/>
          </a:prstGeom>
        </p:spPr>
      </p:pic>
      <p:pic>
        <p:nvPicPr>
          <p:cNvPr id="10" name="Kuva 9">
            <a:extLst>
              <a:ext uri="{FF2B5EF4-FFF2-40B4-BE49-F238E27FC236}">
                <a16:creationId xmlns:a16="http://schemas.microsoft.com/office/drawing/2014/main" id="{0FCD48A4-6E81-4390-A919-005D08B0D07F}"/>
              </a:ext>
            </a:extLst>
          </p:cNvPr>
          <p:cNvPicPr>
            <a:picLocks noChangeAspect="1"/>
          </p:cNvPicPr>
          <p:nvPr/>
        </p:nvPicPr>
        <p:blipFill>
          <a:blip r:embed="rId9"/>
          <a:stretch>
            <a:fillRect/>
          </a:stretch>
        </p:blipFill>
        <p:spPr>
          <a:xfrm>
            <a:off x="6288607" y="5385548"/>
            <a:ext cx="1534007" cy="998888"/>
          </a:xfrm>
          <a:prstGeom prst="rect">
            <a:avLst/>
          </a:prstGeom>
        </p:spPr>
      </p:pic>
      <p:pic>
        <p:nvPicPr>
          <p:cNvPr id="13" name="Kuva 12">
            <a:extLst>
              <a:ext uri="{FF2B5EF4-FFF2-40B4-BE49-F238E27FC236}">
                <a16:creationId xmlns:a16="http://schemas.microsoft.com/office/drawing/2014/main" id="{806F30F3-AE73-469F-BEC0-D53A821C36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03357" y="5450955"/>
            <a:ext cx="868074" cy="868074"/>
          </a:xfrm>
          <a:prstGeom prst="rect">
            <a:avLst/>
          </a:prstGeom>
        </p:spPr>
      </p:pic>
    </p:spTree>
    <p:extLst>
      <p:ext uri="{BB962C8B-B14F-4D97-AF65-F5344CB8AC3E}">
        <p14:creationId xmlns:p14="http://schemas.microsoft.com/office/powerpoint/2010/main" val="172904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23AE69-4016-4C05-800D-CAE68A75C0F2}"/>
              </a:ext>
            </a:extLst>
          </p:cNvPr>
          <p:cNvSpPr>
            <a:spLocks noGrp="1"/>
          </p:cNvSpPr>
          <p:nvPr>
            <p:ph type="title"/>
          </p:nvPr>
        </p:nvSpPr>
        <p:spPr>
          <a:xfrm>
            <a:off x="143694" y="319088"/>
            <a:ext cx="10515600" cy="1060926"/>
          </a:xfrm>
        </p:spPr>
        <p:txBody>
          <a:bodyPr>
            <a:normAutofit fontScale="90000"/>
          </a:bodyPr>
          <a:lstStyle/>
          <a:p>
            <a:pPr algn="l"/>
            <a:r>
              <a:rPr lang="fi-FI" sz="4000" b="0" dirty="0"/>
              <a:t>PO26§ Ennaltaehkäisy, systemaattinen seuranta sekä poissaoloihin puuttuminen</a:t>
            </a:r>
          </a:p>
        </p:txBody>
      </p:sp>
      <p:sp>
        <p:nvSpPr>
          <p:cNvPr id="3" name="Sisällön paikkamerkki 2">
            <a:extLst>
              <a:ext uri="{FF2B5EF4-FFF2-40B4-BE49-F238E27FC236}">
                <a16:creationId xmlns:a16="http://schemas.microsoft.com/office/drawing/2014/main" id="{E98C5715-E8A4-4CA9-9505-40A0D151FFB8}"/>
              </a:ext>
            </a:extLst>
          </p:cNvPr>
          <p:cNvSpPr>
            <a:spLocks noGrp="1"/>
          </p:cNvSpPr>
          <p:nvPr>
            <p:ph sz="quarter" idx="15"/>
          </p:nvPr>
        </p:nvSpPr>
        <p:spPr>
          <a:xfrm>
            <a:off x="143694" y="1824872"/>
            <a:ext cx="11668092" cy="4714040"/>
          </a:xfrm>
        </p:spPr>
        <p:txBody>
          <a:bodyPr>
            <a:normAutofit/>
          </a:bodyPr>
          <a:lstStyle/>
          <a:p>
            <a:pPr fontAlgn="base"/>
            <a:r>
              <a:rPr lang="fi-FI" b="1" dirty="0"/>
              <a:t>Lakimuutos ja OPS-päivitykset astuvat voimaan 1.8.2023. Uusi lakiteksti velvoittaa opetuksen järjestäjän ennaltaehkäisemään ja systemaattisesti seuraamaan ja puutumaan poissaoloihin. </a:t>
            </a:r>
          </a:p>
          <a:p>
            <a:pPr fontAlgn="base"/>
            <a:r>
              <a:rPr lang="fi-FI" dirty="0"/>
              <a:t>Perusopetuksen opetussuunnitelman perusteissa muutokset on tehty lisäyksinä lukuihin 4.2 toimintakulttuurin kehittämistä ohjaavat periaatteet, 5.1 yhteinen vastuu koulupäivästä ja 5.6 paikallisesti päätettävät asiat. Myös lukuun 8.1 paikallisesti päätettävät asiat ja opetuksen järjestäjän opiskeluhuoltosuunnitelma on tehty yksi täsmennys.</a:t>
            </a:r>
          </a:p>
          <a:p>
            <a:pPr fontAlgn="base"/>
            <a:r>
              <a:rPr lang="fi-FI" dirty="0"/>
              <a:t>Perusopetuslain 26§ muutos: </a:t>
            </a:r>
            <a:r>
              <a:rPr lang="fi-FI" dirty="0">
                <a:hlinkClick r:id="rId2"/>
              </a:rPr>
              <a:t>Laki perusopetuslain 26 §:n muuttamisesta 947/2022 - Säädökset alkuperäisinä - FINLEX </a:t>
            </a:r>
            <a:r>
              <a:rPr lang="fi-FI" baseline="30000" dirty="0">
                <a:hlinkClick r:id="rId2"/>
              </a:rPr>
              <a:t>®</a:t>
            </a:r>
            <a:endParaRPr lang="fi-FI" dirty="0"/>
          </a:p>
          <a:p>
            <a:pPr fontAlgn="base"/>
            <a:r>
              <a:rPr lang="fi-FI" dirty="0"/>
              <a:t>Lisätietoa OPS-päivityksistä: </a:t>
            </a:r>
            <a:r>
              <a:rPr lang="fi-FI" dirty="0">
                <a:hlinkClick r:id="rId3"/>
              </a:rPr>
              <a:t>Perusopetuksen opetussuunnitelman perusteita on päivitetty – tavoitteena ennaltaehkäistä ja vähentää koulupoissaoloja | Opetushallitus (oph.fi)</a:t>
            </a:r>
            <a:endParaRPr lang="fi-FI" dirty="0"/>
          </a:p>
          <a:p>
            <a:endParaRPr lang="fi-FI" dirty="0"/>
          </a:p>
        </p:txBody>
      </p:sp>
      <p:sp>
        <p:nvSpPr>
          <p:cNvPr id="5" name="Dian numeron paikkamerkki 4">
            <a:extLst>
              <a:ext uri="{FF2B5EF4-FFF2-40B4-BE49-F238E27FC236}">
                <a16:creationId xmlns:a16="http://schemas.microsoft.com/office/drawing/2014/main" id="{05281185-8C78-4A68-B495-37A527F5C143}"/>
              </a:ext>
            </a:extLst>
          </p:cNvPr>
          <p:cNvSpPr>
            <a:spLocks noGrp="1"/>
          </p:cNvSpPr>
          <p:nvPr>
            <p:ph type="sldNum" sz="quarter" idx="4"/>
          </p:nvPr>
        </p:nvSpPr>
        <p:spPr/>
        <p:txBody>
          <a:bodyPr/>
          <a:lstStyle/>
          <a:p>
            <a:fld id="{F3EE06F1-2D77-A44E-97FA-F679B9CB76D5}" type="slidenum">
              <a:rPr lang="fi-FI" smtClean="0"/>
              <a:t>3</a:t>
            </a:fld>
            <a:endParaRPr lang="fi-FI" dirty="0"/>
          </a:p>
        </p:txBody>
      </p:sp>
    </p:spTree>
    <p:extLst>
      <p:ext uri="{BB962C8B-B14F-4D97-AF65-F5344CB8AC3E}">
        <p14:creationId xmlns:p14="http://schemas.microsoft.com/office/powerpoint/2010/main" val="150862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9FF940E-0F2F-4AC6-A01F-3DEB862C5D1E}"/>
              </a:ext>
            </a:extLst>
          </p:cNvPr>
          <p:cNvSpPr>
            <a:spLocks noGrp="1"/>
          </p:cNvSpPr>
          <p:nvPr>
            <p:ph type="title"/>
          </p:nvPr>
        </p:nvSpPr>
        <p:spPr>
          <a:xfrm>
            <a:off x="491613" y="229679"/>
            <a:ext cx="11029354" cy="1060926"/>
          </a:xfrm>
        </p:spPr>
        <p:txBody>
          <a:bodyPr>
            <a:normAutofit fontScale="90000"/>
          </a:bodyPr>
          <a:lstStyle/>
          <a:p>
            <a:pPr algn="l"/>
            <a:r>
              <a:rPr lang="fi-FI" sz="4000" b="0" dirty="0"/>
              <a:t>Kansallisen läsnäolomallin raami</a:t>
            </a:r>
            <a:br>
              <a:rPr lang="fi-FI" sz="4000" b="0" dirty="0"/>
            </a:br>
            <a:r>
              <a:rPr lang="fi-FI" sz="4000" b="0" dirty="0"/>
              <a:t>-yhteisellä koulutiellä</a:t>
            </a:r>
            <a:r>
              <a:rPr lang="fi-FI" b="0" dirty="0"/>
              <a:t> </a:t>
            </a:r>
            <a:endParaRPr lang="fi-FI" dirty="0"/>
          </a:p>
        </p:txBody>
      </p:sp>
      <p:sp>
        <p:nvSpPr>
          <p:cNvPr id="9" name="Tekstin paikkamerkki 8">
            <a:extLst>
              <a:ext uri="{FF2B5EF4-FFF2-40B4-BE49-F238E27FC236}">
                <a16:creationId xmlns:a16="http://schemas.microsoft.com/office/drawing/2014/main" id="{2FD318D5-35DF-49E3-A65B-507A563F3094}"/>
              </a:ext>
            </a:extLst>
          </p:cNvPr>
          <p:cNvSpPr>
            <a:spLocks noGrp="1"/>
          </p:cNvSpPr>
          <p:nvPr>
            <p:ph type="body" idx="1"/>
          </p:nvPr>
        </p:nvSpPr>
        <p:spPr>
          <a:xfrm>
            <a:off x="491613" y="1290605"/>
            <a:ext cx="11689810" cy="4208145"/>
          </a:xfrm>
        </p:spPr>
        <p:txBody>
          <a:bodyPr/>
          <a:lstStyle/>
          <a:p>
            <a:pPr marL="457200" lvl="1" indent="0">
              <a:spcAft>
                <a:spcPts val="0"/>
              </a:spcAft>
              <a:buNone/>
              <a:tabLst>
                <a:tab pos="914400" algn="l"/>
              </a:tabLst>
            </a:pPr>
            <a:endParaRPr lang="fi-FI" dirty="0">
              <a:latin typeface="Arial" panose="020B0604020202020204" pitchFamily="34" charset="0"/>
              <a:ea typeface="Times New Roman" panose="02020603050405020304" pitchFamily="18" charset="0"/>
              <a:cs typeface="Times New Roman" panose="02020603050405020304" pitchFamily="18" charset="0"/>
            </a:endParaRPr>
          </a:p>
          <a:p>
            <a:pPr>
              <a:buClrTx/>
            </a:pPr>
            <a:r>
              <a:rPr lang="fi-FI" b="1" dirty="0">
                <a:solidFill>
                  <a:schemeClr val="tx1"/>
                </a:solidFill>
              </a:rPr>
              <a:t>Tampereen kaupunkiseudun malli ”Läsnäolon tukemisen ja poissaoloihin seurannan suunnitelma” </a:t>
            </a:r>
            <a:r>
              <a:rPr lang="fi-FI" dirty="0">
                <a:solidFill>
                  <a:schemeClr val="tx1"/>
                </a:solidFill>
              </a:rPr>
              <a:t>perustuu kansalliseen yhteisellä koulutiellä raamiin.</a:t>
            </a:r>
          </a:p>
        </p:txBody>
      </p:sp>
      <p:sp>
        <p:nvSpPr>
          <p:cNvPr id="6" name="Dian numeron paikkamerkki 5">
            <a:extLst>
              <a:ext uri="{FF2B5EF4-FFF2-40B4-BE49-F238E27FC236}">
                <a16:creationId xmlns:a16="http://schemas.microsoft.com/office/drawing/2014/main" id="{276F407B-8A6B-4313-BDD9-BF62491933B9}"/>
              </a:ext>
            </a:extLst>
          </p:cNvPr>
          <p:cNvSpPr>
            <a:spLocks noGrp="1"/>
          </p:cNvSpPr>
          <p:nvPr>
            <p:ph type="sldNum" sz="quarter" idx="12"/>
          </p:nvPr>
        </p:nvSpPr>
        <p:spPr/>
        <p:txBody>
          <a:bodyPr/>
          <a:lstStyle/>
          <a:p>
            <a:fld id="{F3EE06F1-2D77-A44E-97FA-F679B9CB76D5}" type="slidenum">
              <a:rPr lang="fi-FI" smtClean="0"/>
              <a:t>4</a:t>
            </a:fld>
            <a:endParaRPr lang="fi-FI" dirty="0"/>
          </a:p>
        </p:txBody>
      </p:sp>
      <p:pic>
        <p:nvPicPr>
          <p:cNvPr id="1026" name="Picture 2">
            <a:extLst>
              <a:ext uri="{FF2B5EF4-FFF2-40B4-BE49-F238E27FC236}">
                <a16:creationId xmlns:a16="http://schemas.microsoft.com/office/drawing/2014/main" id="{0456AE48-BEFC-4DC8-A252-EE292CE99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65" y="2594922"/>
            <a:ext cx="8802252" cy="39647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Ellipsi 1">
            <a:extLst>
              <a:ext uri="{FF2B5EF4-FFF2-40B4-BE49-F238E27FC236}">
                <a16:creationId xmlns:a16="http://schemas.microsoft.com/office/drawing/2014/main" id="{D93451E5-F77A-4B36-A1AF-22F7DD300189}"/>
              </a:ext>
            </a:extLst>
          </p:cNvPr>
          <p:cNvSpPr/>
          <p:nvPr/>
        </p:nvSpPr>
        <p:spPr>
          <a:xfrm>
            <a:off x="8182466" y="4181374"/>
            <a:ext cx="443060" cy="395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Ellipsi 9">
            <a:extLst>
              <a:ext uri="{FF2B5EF4-FFF2-40B4-BE49-F238E27FC236}">
                <a16:creationId xmlns:a16="http://schemas.microsoft.com/office/drawing/2014/main" id="{945100EE-7AAE-4155-88AE-A22B5B7EB31B}"/>
              </a:ext>
            </a:extLst>
          </p:cNvPr>
          <p:cNvSpPr/>
          <p:nvPr/>
        </p:nvSpPr>
        <p:spPr>
          <a:xfrm>
            <a:off x="5525523" y="4965370"/>
            <a:ext cx="443060" cy="39592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91796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63DA0E-2FA8-456B-8C88-365FB58892CB}"/>
              </a:ext>
            </a:extLst>
          </p:cNvPr>
          <p:cNvSpPr>
            <a:spLocks noGrp="1"/>
          </p:cNvSpPr>
          <p:nvPr>
            <p:ph type="title"/>
          </p:nvPr>
        </p:nvSpPr>
        <p:spPr>
          <a:xfrm>
            <a:off x="138053" y="142622"/>
            <a:ext cx="10515600" cy="1060926"/>
          </a:xfrm>
        </p:spPr>
        <p:txBody>
          <a:bodyPr>
            <a:noAutofit/>
          </a:bodyPr>
          <a:lstStyle/>
          <a:p>
            <a:pPr algn="l"/>
            <a:r>
              <a:rPr lang="fi-FI" sz="3600" b="0" dirty="0"/>
              <a:t>Taso 1: Läsnäolon tukeminen ja </a:t>
            </a:r>
            <a:br>
              <a:rPr lang="fi-FI" sz="3600" b="0" dirty="0"/>
            </a:br>
            <a:r>
              <a:rPr lang="fi-FI" sz="3600" b="0" dirty="0"/>
              <a:t>poissaolon ehkäiseminen</a:t>
            </a:r>
          </a:p>
        </p:txBody>
      </p:sp>
      <p:sp>
        <p:nvSpPr>
          <p:cNvPr id="5" name="Dian numeron paikkamerkki 4">
            <a:extLst>
              <a:ext uri="{FF2B5EF4-FFF2-40B4-BE49-F238E27FC236}">
                <a16:creationId xmlns:a16="http://schemas.microsoft.com/office/drawing/2014/main" id="{884E94C5-9CF5-4641-A8D8-012A4A56FE31}"/>
              </a:ext>
            </a:extLst>
          </p:cNvPr>
          <p:cNvSpPr>
            <a:spLocks noGrp="1"/>
          </p:cNvSpPr>
          <p:nvPr>
            <p:ph type="sldNum" sz="quarter" idx="12"/>
          </p:nvPr>
        </p:nvSpPr>
        <p:spPr>
          <a:xfrm>
            <a:off x="11176074" y="6356350"/>
            <a:ext cx="851263" cy="365125"/>
          </a:xfrm>
        </p:spPr>
        <p:txBody>
          <a:bodyPr/>
          <a:lstStyle/>
          <a:p>
            <a:fld id="{F3EE06F1-2D77-A44E-97FA-F679B9CB76D5}" type="slidenum">
              <a:rPr lang="fi-FI" smtClean="0"/>
              <a:t>5</a:t>
            </a:fld>
            <a:endParaRPr lang="fi-FI" dirty="0"/>
          </a:p>
        </p:txBody>
      </p:sp>
      <p:sp>
        <p:nvSpPr>
          <p:cNvPr id="7" name="Tekstiruutu 6">
            <a:extLst>
              <a:ext uri="{FF2B5EF4-FFF2-40B4-BE49-F238E27FC236}">
                <a16:creationId xmlns:a16="http://schemas.microsoft.com/office/drawing/2014/main" id="{57334950-FBF8-4A3B-90AA-394C0763A049}"/>
              </a:ext>
            </a:extLst>
          </p:cNvPr>
          <p:cNvSpPr txBox="1"/>
          <p:nvPr/>
        </p:nvSpPr>
        <p:spPr>
          <a:xfrm>
            <a:off x="164663" y="2831690"/>
            <a:ext cx="6053574" cy="4672251"/>
          </a:xfrm>
          <a:prstGeom prst="rect">
            <a:avLst/>
          </a:prstGeom>
          <a:effectLst/>
        </p:spPr>
        <p:txBody>
          <a:bodyPr vert="horz" wrap="square" lIns="91440" tIns="45720" rIns="91440" bIns="45720" rtlCol="0" anchor="t">
            <a:normAutofit/>
          </a:bodyPr>
          <a:lstStyle/>
          <a:p>
            <a:pPr algn="l"/>
            <a:r>
              <a:rPr lang="fi-FI" sz="2000" b="1" dirty="0"/>
              <a:t>Ennalta ehkäiseminen: </a:t>
            </a:r>
            <a:r>
              <a:rPr lang="fi-FI" sz="1500" b="1" dirty="0"/>
              <a:t>Kohtaamisen merkitys keskiössä vastuuhenkilönä jokainen koulussa työskentelevä aikuinen</a:t>
            </a:r>
          </a:p>
          <a:p>
            <a:pPr algn="l"/>
            <a:endParaRPr lang="fi-FI" sz="1500" b="1" dirty="0"/>
          </a:p>
          <a:p>
            <a:pPr marL="342900" indent="-342900" algn="l">
              <a:buFont typeface="Arial" panose="020B0604020202020204" pitchFamily="34" charset="0"/>
              <a:buChar char="•"/>
            </a:pPr>
            <a:r>
              <a:rPr lang="fi-FI" sz="1500" dirty="0"/>
              <a:t>Vahvistetaan läsnäoloa tukevaa koulun toimintakulttuuria, osallisuutta ja yhteisöllisyyttä.</a:t>
            </a:r>
          </a:p>
          <a:p>
            <a:pPr marL="342900" indent="-342900" algn="l">
              <a:buFont typeface="Arial" panose="020B0604020202020204" pitchFamily="34" charset="0"/>
              <a:buChar char="•"/>
            </a:pPr>
            <a:r>
              <a:rPr lang="fi-FI" sz="1500" dirty="0"/>
              <a:t>Tuetaan ja arvostetaan hyviä oppilaiden ja opettajien välisiä suhteita.</a:t>
            </a:r>
          </a:p>
          <a:p>
            <a:pPr marL="342900" indent="-342900" algn="l">
              <a:buFont typeface="Arial" panose="020B0604020202020204" pitchFamily="34" charset="0"/>
              <a:buChar char="•"/>
            </a:pPr>
            <a:r>
              <a:rPr lang="fi-FI" sz="1500" dirty="0"/>
              <a:t>Vahvistetaan hyvää vuorovaikutusta ja yhteistyötä kodin kanssa.</a:t>
            </a:r>
          </a:p>
          <a:p>
            <a:pPr marL="342900" indent="-342900" algn="l">
              <a:buFont typeface="Arial" panose="020B0604020202020204" pitchFamily="34" charset="0"/>
              <a:buChar char="•"/>
            </a:pPr>
            <a:r>
              <a:rPr lang="fi-FI" sz="1500" dirty="0"/>
              <a:t>Vahvistetaan tunne- ja vuorovaikutustaitoja.</a:t>
            </a:r>
          </a:p>
          <a:p>
            <a:pPr marL="342900" indent="-342900" algn="l">
              <a:buFont typeface="Arial" panose="020B0604020202020204" pitchFamily="34" charset="0"/>
              <a:buChar char="•"/>
            </a:pPr>
            <a:r>
              <a:rPr lang="fi-FI" sz="1500" dirty="0"/>
              <a:t>Huomioidaan ja poistetaan yleisimmät osallistumisen esteet.</a:t>
            </a:r>
          </a:p>
          <a:p>
            <a:pPr marL="342900" indent="-342900" algn="l">
              <a:buFont typeface="Arial" panose="020B0604020202020204" pitchFamily="34" charset="0"/>
              <a:buChar char="•"/>
            </a:pPr>
            <a:r>
              <a:rPr lang="fi-FI" sz="1500" dirty="0"/>
              <a:t>Taataan turvallinen oppimisympäristö ja ehkäistään kiusaamista.</a:t>
            </a:r>
          </a:p>
          <a:p>
            <a:pPr marL="342900" indent="-342900" algn="l">
              <a:buFont typeface="Arial" panose="020B0604020202020204" pitchFamily="34" charset="0"/>
              <a:buChar char="•"/>
            </a:pPr>
            <a:r>
              <a:rPr lang="fi-FI" sz="1500" dirty="0"/>
              <a:t>Ymmärretään poissaolojen merkitys oppimisen ja hyvinvoinnin riskitekijänä.</a:t>
            </a:r>
          </a:p>
          <a:p>
            <a:pPr marL="342900" indent="-342900" algn="l">
              <a:buFont typeface="Arial" panose="020B0604020202020204" pitchFamily="34" charset="0"/>
              <a:buChar char="•"/>
            </a:pPr>
            <a:r>
              <a:rPr lang="fi-FI" sz="1500" dirty="0"/>
              <a:t>Seurataan poissaoloja suunnitelmallisesti yksilö- ja ryhmätasolla.</a:t>
            </a:r>
          </a:p>
          <a:p>
            <a:pPr marL="342900" indent="-342900" algn="l">
              <a:buFont typeface="Arial" panose="020B0604020202020204" pitchFamily="34" charset="0"/>
              <a:buChar char="•"/>
            </a:pPr>
            <a:endParaRPr lang="fi-FI" sz="1500" dirty="0"/>
          </a:p>
          <a:p>
            <a:pPr algn="l"/>
            <a:endParaRPr lang="fi-FI" sz="2000" dirty="0"/>
          </a:p>
        </p:txBody>
      </p:sp>
      <p:pic>
        <p:nvPicPr>
          <p:cNvPr id="8" name="Kuva 7">
            <a:extLst>
              <a:ext uri="{FF2B5EF4-FFF2-40B4-BE49-F238E27FC236}">
                <a16:creationId xmlns:a16="http://schemas.microsoft.com/office/drawing/2014/main" id="{486FCB62-232F-4AE8-81CA-F223F6CF7D48}"/>
              </a:ext>
            </a:extLst>
          </p:cNvPr>
          <p:cNvPicPr>
            <a:picLocks noChangeAspect="1"/>
          </p:cNvPicPr>
          <p:nvPr/>
        </p:nvPicPr>
        <p:blipFill>
          <a:blip r:embed="rId2"/>
          <a:stretch>
            <a:fillRect/>
          </a:stretch>
        </p:blipFill>
        <p:spPr>
          <a:xfrm>
            <a:off x="138053" y="1194306"/>
            <a:ext cx="7124086" cy="1744901"/>
          </a:xfrm>
          <a:prstGeom prst="rect">
            <a:avLst/>
          </a:prstGeom>
        </p:spPr>
      </p:pic>
      <p:sp>
        <p:nvSpPr>
          <p:cNvPr id="12" name="Tekstiruutu 11">
            <a:extLst>
              <a:ext uri="{FF2B5EF4-FFF2-40B4-BE49-F238E27FC236}">
                <a16:creationId xmlns:a16="http://schemas.microsoft.com/office/drawing/2014/main" id="{EA081768-8272-4CBE-BECC-4B74C6083955}"/>
              </a:ext>
            </a:extLst>
          </p:cNvPr>
          <p:cNvSpPr txBox="1"/>
          <p:nvPr/>
        </p:nvSpPr>
        <p:spPr>
          <a:xfrm>
            <a:off x="304800" y="5043948"/>
            <a:ext cx="6957339" cy="1199536"/>
          </a:xfrm>
          <a:prstGeom prst="rect">
            <a:avLst/>
          </a:prstGeom>
          <a:effectLst/>
        </p:spPr>
        <p:txBody>
          <a:bodyPr vert="horz" wrap="square" lIns="91440" tIns="45720" rIns="91440" bIns="45720" rtlCol="0" anchor="t">
            <a:normAutofit/>
          </a:bodyPr>
          <a:lstStyle/>
          <a:p>
            <a:pPr algn="l"/>
            <a:endParaRPr lang="fi-FI" sz="2000" dirty="0"/>
          </a:p>
        </p:txBody>
      </p:sp>
      <p:sp>
        <p:nvSpPr>
          <p:cNvPr id="13" name="Tekstiruutu 12">
            <a:extLst>
              <a:ext uri="{FF2B5EF4-FFF2-40B4-BE49-F238E27FC236}">
                <a16:creationId xmlns:a16="http://schemas.microsoft.com/office/drawing/2014/main" id="{061B81D4-C01B-4424-88B9-420510D3084E}"/>
              </a:ext>
            </a:extLst>
          </p:cNvPr>
          <p:cNvSpPr txBox="1"/>
          <p:nvPr/>
        </p:nvSpPr>
        <p:spPr>
          <a:xfrm>
            <a:off x="138053" y="3706761"/>
            <a:ext cx="6957339" cy="2369574"/>
          </a:xfrm>
          <a:prstGeom prst="rect">
            <a:avLst/>
          </a:prstGeom>
          <a:effectLst/>
        </p:spPr>
        <p:txBody>
          <a:bodyPr vert="horz" wrap="square" lIns="91440" tIns="45720" rIns="91440" bIns="45720" rtlCol="0" anchor="t">
            <a:normAutofit/>
          </a:bodyPr>
          <a:lstStyle/>
          <a:p>
            <a:pPr algn="l"/>
            <a:endParaRPr lang="fi-FI" sz="2000" dirty="0"/>
          </a:p>
        </p:txBody>
      </p:sp>
      <p:sp>
        <p:nvSpPr>
          <p:cNvPr id="14" name="Tekstiruutu 13">
            <a:extLst>
              <a:ext uri="{FF2B5EF4-FFF2-40B4-BE49-F238E27FC236}">
                <a16:creationId xmlns:a16="http://schemas.microsoft.com/office/drawing/2014/main" id="{37C6ACA5-E2E2-41DB-9A60-7C2E66C176D1}"/>
              </a:ext>
            </a:extLst>
          </p:cNvPr>
          <p:cNvSpPr txBox="1"/>
          <p:nvPr/>
        </p:nvSpPr>
        <p:spPr>
          <a:xfrm>
            <a:off x="6244847" y="2831690"/>
            <a:ext cx="5757052" cy="3087329"/>
          </a:xfrm>
          <a:prstGeom prst="rect">
            <a:avLst/>
          </a:prstGeom>
          <a:effectLst/>
        </p:spPr>
        <p:txBody>
          <a:bodyPr vert="horz" wrap="square" lIns="91440" tIns="45720" rIns="91440" bIns="45720" rtlCol="0" anchor="t">
            <a:noAutofit/>
          </a:bodyPr>
          <a:lstStyle/>
          <a:p>
            <a:pPr fontAlgn="base">
              <a:spcAft>
                <a:spcPts val="600"/>
              </a:spcAft>
            </a:pPr>
            <a:r>
              <a:rPr lang="fi-FI" sz="2000" b="1" dirty="0"/>
              <a:t>Suunnitelmallinen ryhmäyttäminen</a:t>
            </a:r>
            <a:r>
              <a:rPr lang="fi-FI" sz="1500" b="1" dirty="0"/>
              <a:t> jokaisessa koulussa</a:t>
            </a:r>
            <a:endParaRPr lang="fi-FI" sz="1500" dirty="0"/>
          </a:p>
          <a:p>
            <a:pPr marL="285750" indent="-285750" fontAlgn="base">
              <a:spcAft>
                <a:spcPts val="600"/>
              </a:spcAft>
              <a:buFont typeface="Arial" panose="020B0604020202020204" pitchFamily="34" charset="0"/>
              <a:buChar char="•"/>
            </a:pPr>
            <a:r>
              <a:rPr lang="fi-FI" sz="1500" b="1" dirty="0"/>
              <a:t>Erityinen huomio: aloittavat ryhmät </a:t>
            </a:r>
            <a:r>
              <a:rPr lang="fi-FI" sz="1500" dirty="0"/>
              <a:t>(1.lk ja 7.lk) ja kun ryhmään tulee muutoksia esim. oppilas- tai opettajavaihdoksia. </a:t>
            </a:r>
          </a:p>
          <a:p>
            <a:pPr marL="285750" indent="-285750" fontAlgn="base">
              <a:spcAft>
                <a:spcPts val="600"/>
              </a:spcAft>
              <a:buFont typeface="Arial" panose="020B0604020202020204" pitchFamily="34" charset="0"/>
              <a:buChar char="•"/>
            </a:pPr>
            <a:r>
              <a:rPr lang="fi-FI" sz="1500" b="1" dirty="0"/>
              <a:t>Ryhmäytyminen on jatkuva prosessi</a:t>
            </a:r>
            <a:r>
              <a:rPr lang="fi-FI" sz="1500" dirty="0"/>
              <a:t>, jota tehdään paitsi erillisinä tuokioina myös oppituntien yhteydessä. Turvallinen ryhmä on sekä oppimisen, että kouluhyvinvoinnin edellytys, joten ryhmää ryhmäytetään niin paljon, kuin toimivan ryhmän rakentuminen sitä vaatii. </a:t>
            </a:r>
          </a:p>
          <a:p>
            <a:pPr marL="285750" indent="-285750" fontAlgn="base">
              <a:spcAft>
                <a:spcPts val="600"/>
              </a:spcAft>
              <a:buFont typeface="Arial" panose="020B0604020202020204" pitchFamily="34" charset="0"/>
              <a:buChar char="•"/>
            </a:pPr>
            <a:r>
              <a:rPr lang="fi-FI" sz="1500" dirty="0"/>
              <a:t>Opettajille tarjotaan materiaalia/tukea/koulutusta teemasta mm. </a:t>
            </a:r>
            <a:r>
              <a:rPr lang="fi-FI" sz="1500" dirty="0">
                <a:hlinkClick r:id="rId3"/>
              </a:rPr>
              <a:t>https://eeventti.fi/koulutukset/osake/ryhmayttamisen-mestariksi-verkkokurssi-1921</a:t>
            </a:r>
            <a:r>
              <a:rPr lang="fi-FI" sz="1500" dirty="0"/>
              <a:t>  </a:t>
            </a:r>
          </a:p>
          <a:p>
            <a:pPr marL="285750" indent="-285750" fontAlgn="base">
              <a:spcAft>
                <a:spcPts val="600"/>
              </a:spcAft>
              <a:buFont typeface="Arial" panose="020B0604020202020204" pitchFamily="34" charset="0"/>
              <a:buChar char="•"/>
            </a:pPr>
            <a:r>
              <a:rPr lang="fi-FI" sz="1500" dirty="0"/>
              <a:t>Vastuuhenkilöt: rehtori, luokanopettaja, luokanvalvoja/ luokanohjaaja. Yhteistyökumppanit: koulun kouluvalmentajat/kouluyhteisöohjaajat, opiskeluhuoltohenkilöstö, kunnan ja seurakunnan nuorisotyöntekijät. </a:t>
            </a:r>
            <a:r>
              <a:rPr lang="en-US" sz="1500" dirty="0"/>
              <a:t>​</a:t>
            </a:r>
          </a:p>
        </p:txBody>
      </p:sp>
      <p:sp>
        <p:nvSpPr>
          <p:cNvPr id="15" name="Tekstiruutu 14">
            <a:extLst>
              <a:ext uri="{FF2B5EF4-FFF2-40B4-BE49-F238E27FC236}">
                <a16:creationId xmlns:a16="http://schemas.microsoft.com/office/drawing/2014/main" id="{C68D4229-0EF1-4045-AAB8-9CB545035B84}"/>
              </a:ext>
            </a:extLst>
          </p:cNvPr>
          <p:cNvSpPr txBox="1"/>
          <p:nvPr/>
        </p:nvSpPr>
        <p:spPr>
          <a:xfrm>
            <a:off x="226142" y="3598606"/>
            <a:ext cx="6807771" cy="2644878"/>
          </a:xfrm>
          <a:prstGeom prst="rect">
            <a:avLst/>
          </a:prstGeom>
          <a:effectLst/>
        </p:spPr>
        <p:txBody>
          <a:bodyPr vert="horz" wrap="square" lIns="91440" tIns="45720" rIns="91440" bIns="45720" rtlCol="0" anchor="t">
            <a:normAutofit/>
          </a:bodyPr>
          <a:lstStyle/>
          <a:p>
            <a:pPr algn="l"/>
            <a:endParaRPr lang="fi-FI" sz="2000" dirty="0"/>
          </a:p>
        </p:txBody>
      </p:sp>
    </p:spTree>
    <p:extLst>
      <p:ext uri="{BB962C8B-B14F-4D97-AF65-F5344CB8AC3E}">
        <p14:creationId xmlns:p14="http://schemas.microsoft.com/office/powerpoint/2010/main" val="34624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0EC3A9-F129-4753-9146-03104C862D26}"/>
              </a:ext>
            </a:extLst>
          </p:cNvPr>
          <p:cNvSpPr>
            <a:spLocks noGrp="1"/>
          </p:cNvSpPr>
          <p:nvPr>
            <p:ph type="title"/>
          </p:nvPr>
        </p:nvSpPr>
        <p:spPr>
          <a:xfrm>
            <a:off x="216817" y="301406"/>
            <a:ext cx="10314992" cy="1060926"/>
          </a:xfrm>
        </p:spPr>
        <p:txBody>
          <a:bodyPr>
            <a:noAutofit/>
          </a:bodyPr>
          <a:lstStyle/>
          <a:p>
            <a:pPr algn="l"/>
            <a:r>
              <a:rPr lang="fi-FI" sz="3600" b="0" dirty="0"/>
              <a:t>Taso 1: Poissaolojen seuranta osana ennaltaehkäisyä</a:t>
            </a:r>
          </a:p>
        </p:txBody>
      </p:sp>
      <p:pic>
        <p:nvPicPr>
          <p:cNvPr id="7" name="Sisällön paikkamerkki 6">
            <a:extLst>
              <a:ext uri="{FF2B5EF4-FFF2-40B4-BE49-F238E27FC236}">
                <a16:creationId xmlns:a16="http://schemas.microsoft.com/office/drawing/2014/main" id="{FC88E96F-962E-461F-A4DB-715935F402B5}"/>
              </a:ext>
            </a:extLst>
          </p:cNvPr>
          <p:cNvPicPr>
            <a:picLocks noGrp="1" noChangeAspect="1"/>
          </p:cNvPicPr>
          <p:nvPr>
            <p:ph sz="quarter" idx="15"/>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38625" y="1557071"/>
            <a:ext cx="6181725" cy="3771900"/>
          </a:xfrm>
          <a:prstGeom prst="rect">
            <a:avLst/>
          </a:prstGeom>
        </p:spPr>
      </p:pic>
      <p:sp>
        <p:nvSpPr>
          <p:cNvPr id="5" name="Dian numeron paikkamerkki 4">
            <a:extLst>
              <a:ext uri="{FF2B5EF4-FFF2-40B4-BE49-F238E27FC236}">
                <a16:creationId xmlns:a16="http://schemas.microsoft.com/office/drawing/2014/main" id="{3B7479BF-8CC8-4A58-9199-AD4D133F4A8E}"/>
              </a:ext>
            </a:extLst>
          </p:cNvPr>
          <p:cNvSpPr>
            <a:spLocks noGrp="1"/>
          </p:cNvSpPr>
          <p:nvPr>
            <p:ph type="sldNum" sz="quarter" idx="4"/>
          </p:nvPr>
        </p:nvSpPr>
        <p:spPr/>
        <p:txBody>
          <a:bodyPr/>
          <a:lstStyle/>
          <a:p>
            <a:fld id="{F3EE06F1-2D77-A44E-97FA-F679B9CB76D5}" type="slidenum">
              <a:rPr lang="fi-FI" smtClean="0"/>
              <a:t>6</a:t>
            </a:fld>
            <a:endParaRPr lang="fi-FI" dirty="0"/>
          </a:p>
        </p:txBody>
      </p:sp>
      <p:pic>
        <p:nvPicPr>
          <p:cNvPr id="8" name="Kuva 7">
            <a:extLst>
              <a:ext uri="{FF2B5EF4-FFF2-40B4-BE49-F238E27FC236}">
                <a16:creationId xmlns:a16="http://schemas.microsoft.com/office/drawing/2014/main" id="{7F988F35-FD77-458D-AE03-B2223E57E1A9}"/>
              </a:ext>
            </a:extLst>
          </p:cNvPr>
          <p:cNvPicPr>
            <a:picLocks noChangeAspect="1"/>
          </p:cNvPicPr>
          <p:nvPr/>
        </p:nvPicPr>
        <p:blipFill>
          <a:blip r:embed="rId4"/>
          <a:stretch>
            <a:fillRect/>
          </a:stretch>
        </p:blipFill>
        <p:spPr>
          <a:xfrm>
            <a:off x="9351840" y="4361386"/>
            <a:ext cx="2276475" cy="1800225"/>
          </a:xfrm>
          <a:prstGeom prst="rect">
            <a:avLst/>
          </a:prstGeom>
        </p:spPr>
      </p:pic>
      <p:sp>
        <p:nvSpPr>
          <p:cNvPr id="9" name="Tekstiruutu 8">
            <a:extLst>
              <a:ext uri="{FF2B5EF4-FFF2-40B4-BE49-F238E27FC236}">
                <a16:creationId xmlns:a16="http://schemas.microsoft.com/office/drawing/2014/main" id="{D157DCA0-926F-4402-87F1-CC7FD44F0BE9}"/>
              </a:ext>
            </a:extLst>
          </p:cNvPr>
          <p:cNvSpPr txBox="1"/>
          <p:nvPr/>
        </p:nvSpPr>
        <p:spPr>
          <a:xfrm>
            <a:off x="7018608" y="1747885"/>
            <a:ext cx="4609707" cy="2460395"/>
          </a:xfrm>
          <a:prstGeom prst="rect">
            <a:avLst/>
          </a:prstGeom>
          <a:effectLst/>
        </p:spPr>
        <p:txBody>
          <a:bodyPr vert="horz" wrap="square" lIns="91440" tIns="45720" rIns="91440" bIns="45720" rtlCol="0" anchor="t">
            <a:normAutofit fontScale="92500" lnSpcReduction="10000"/>
          </a:bodyPr>
          <a:lstStyle/>
          <a:p>
            <a:pPr algn="l"/>
            <a:r>
              <a:rPr lang="fi-FI" sz="2000" b="1" dirty="0"/>
              <a:t>Poissaolojen prosentit ja tuntimäärät</a:t>
            </a:r>
          </a:p>
          <a:p>
            <a:pPr algn="l"/>
            <a:endParaRPr lang="fi-FI" sz="2000" dirty="0"/>
          </a:p>
          <a:p>
            <a:pPr marL="342900" indent="-342900" algn="l">
              <a:buFont typeface="Arial" panose="020B0604020202020204" pitchFamily="34" charset="0"/>
              <a:buChar char="•"/>
            </a:pPr>
            <a:r>
              <a:rPr lang="fi-FI" sz="2000" dirty="0"/>
              <a:t>Lukuvuoden aikana tarkastellaan oppilaan poissaolotunteja kokonaisuutena. </a:t>
            </a:r>
          </a:p>
          <a:p>
            <a:pPr marL="342900" indent="-342900" algn="l">
              <a:buFont typeface="Arial" panose="020B0604020202020204" pitchFamily="34" charset="0"/>
              <a:buChar char="•"/>
            </a:pPr>
            <a:r>
              <a:rPr lang="fi-FI" sz="2000" dirty="0"/>
              <a:t>Tunnit eivät nollaannu missään kohtaa.</a:t>
            </a:r>
          </a:p>
          <a:p>
            <a:pPr marL="342900" indent="-342900" algn="l">
              <a:buFont typeface="Arial" panose="020B0604020202020204" pitchFamily="34" charset="0"/>
              <a:buChar char="•"/>
            </a:pPr>
            <a:r>
              <a:rPr lang="fi-FI" sz="2000" dirty="0"/>
              <a:t>Toimia tehdään, kun huoli on herännyt tai viimeistään, kun tietty tuntimäärä on täyttynyt.</a:t>
            </a:r>
          </a:p>
        </p:txBody>
      </p:sp>
      <p:sp>
        <p:nvSpPr>
          <p:cNvPr id="10" name="Miinusmerkki 9">
            <a:extLst>
              <a:ext uri="{FF2B5EF4-FFF2-40B4-BE49-F238E27FC236}">
                <a16:creationId xmlns:a16="http://schemas.microsoft.com/office/drawing/2014/main" id="{8F707DF0-F5EB-484C-9820-2ADE70793F7E}"/>
              </a:ext>
            </a:extLst>
          </p:cNvPr>
          <p:cNvSpPr/>
          <p:nvPr/>
        </p:nvSpPr>
        <p:spPr>
          <a:xfrm>
            <a:off x="216817" y="2876589"/>
            <a:ext cx="2630078" cy="45719"/>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Miinusmerkki 10">
            <a:extLst>
              <a:ext uri="{FF2B5EF4-FFF2-40B4-BE49-F238E27FC236}">
                <a16:creationId xmlns:a16="http://schemas.microsoft.com/office/drawing/2014/main" id="{6E7308D2-28B6-4E33-AAA6-A59737C0A01E}"/>
              </a:ext>
            </a:extLst>
          </p:cNvPr>
          <p:cNvSpPr/>
          <p:nvPr/>
        </p:nvSpPr>
        <p:spPr>
          <a:xfrm>
            <a:off x="216817" y="3094977"/>
            <a:ext cx="2630078" cy="45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highlight>
                <a:srgbClr val="FFFF00"/>
              </a:highlight>
            </a:endParaRPr>
          </a:p>
        </p:txBody>
      </p:sp>
      <p:sp>
        <p:nvSpPr>
          <p:cNvPr id="12" name="Tekstiruutu 11">
            <a:extLst>
              <a:ext uri="{FF2B5EF4-FFF2-40B4-BE49-F238E27FC236}">
                <a16:creationId xmlns:a16="http://schemas.microsoft.com/office/drawing/2014/main" id="{75105DF6-0E0B-4D30-88F6-3D26E08E0056}"/>
              </a:ext>
            </a:extLst>
          </p:cNvPr>
          <p:cNvSpPr txBox="1"/>
          <p:nvPr/>
        </p:nvSpPr>
        <p:spPr>
          <a:xfrm>
            <a:off x="9191134" y="3007151"/>
            <a:ext cx="45719" cy="45719"/>
          </a:xfrm>
          <a:prstGeom prst="rect">
            <a:avLst/>
          </a:prstGeom>
          <a:effectLst/>
        </p:spPr>
        <p:txBody>
          <a:bodyPr vert="horz" wrap="square" lIns="91440" tIns="45720" rIns="91440" bIns="45720" rtlCol="0" anchor="t">
            <a:normAutofit fontScale="25000" lnSpcReduction="20000"/>
          </a:bodyPr>
          <a:lstStyle/>
          <a:p>
            <a:pPr algn="l"/>
            <a:endParaRPr lang="fi-FI" sz="2000" dirty="0"/>
          </a:p>
        </p:txBody>
      </p:sp>
      <p:sp>
        <p:nvSpPr>
          <p:cNvPr id="13" name="Tekstiruutu 12">
            <a:extLst>
              <a:ext uri="{FF2B5EF4-FFF2-40B4-BE49-F238E27FC236}">
                <a16:creationId xmlns:a16="http://schemas.microsoft.com/office/drawing/2014/main" id="{222A3B23-1FB4-4680-8ABD-B42899771CE2}"/>
              </a:ext>
            </a:extLst>
          </p:cNvPr>
          <p:cNvSpPr txBox="1"/>
          <p:nvPr/>
        </p:nvSpPr>
        <p:spPr>
          <a:xfrm>
            <a:off x="9021453" y="2775335"/>
            <a:ext cx="2441542" cy="310687"/>
          </a:xfrm>
          <a:prstGeom prst="rect">
            <a:avLst/>
          </a:prstGeom>
          <a:effectLst/>
        </p:spPr>
        <p:txBody>
          <a:bodyPr vert="horz" wrap="square" lIns="91440" tIns="45720" rIns="91440" bIns="45720" rtlCol="0" anchor="t">
            <a:noAutofit/>
          </a:bodyPr>
          <a:lstStyle/>
          <a:p>
            <a:pPr algn="l"/>
            <a:r>
              <a:rPr lang="fi-FI" sz="1600" dirty="0"/>
              <a:t>(Liite diasarjan lopussa)</a:t>
            </a:r>
          </a:p>
        </p:txBody>
      </p:sp>
      <p:sp>
        <p:nvSpPr>
          <p:cNvPr id="14" name="Tekstiruutu 13">
            <a:extLst>
              <a:ext uri="{FF2B5EF4-FFF2-40B4-BE49-F238E27FC236}">
                <a16:creationId xmlns:a16="http://schemas.microsoft.com/office/drawing/2014/main" id="{505421E9-AF1C-476C-93CE-3400045A5064}"/>
              </a:ext>
            </a:extLst>
          </p:cNvPr>
          <p:cNvSpPr txBox="1"/>
          <p:nvPr/>
        </p:nvSpPr>
        <p:spPr>
          <a:xfrm>
            <a:off x="5637229" y="2974156"/>
            <a:ext cx="914400" cy="914400"/>
          </a:xfrm>
          <a:prstGeom prst="rect">
            <a:avLst/>
          </a:prstGeom>
          <a:effectLst/>
        </p:spPr>
        <p:txBody>
          <a:bodyPr vert="horz" wrap="square" lIns="91440" tIns="45720" rIns="91440" bIns="45720" rtlCol="0" anchor="t">
            <a:normAutofit/>
          </a:bodyPr>
          <a:lstStyle/>
          <a:p>
            <a:pPr algn="l"/>
            <a:endParaRPr lang="fi-FI" sz="2000" dirty="0"/>
          </a:p>
        </p:txBody>
      </p:sp>
    </p:spTree>
    <p:extLst>
      <p:ext uri="{BB962C8B-B14F-4D97-AF65-F5344CB8AC3E}">
        <p14:creationId xmlns:p14="http://schemas.microsoft.com/office/powerpoint/2010/main" val="117989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1DB1E6-C55D-41FE-A3BB-B1B2EA13A3E2}"/>
              </a:ext>
            </a:extLst>
          </p:cNvPr>
          <p:cNvSpPr>
            <a:spLocks noGrp="1"/>
          </p:cNvSpPr>
          <p:nvPr>
            <p:ph type="title"/>
          </p:nvPr>
        </p:nvSpPr>
        <p:spPr>
          <a:xfrm>
            <a:off x="122780" y="339323"/>
            <a:ext cx="11946440" cy="1060926"/>
          </a:xfrm>
        </p:spPr>
        <p:txBody>
          <a:bodyPr>
            <a:noAutofit/>
          </a:bodyPr>
          <a:lstStyle/>
          <a:p>
            <a:pPr algn="l"/>
            <a:r>
              <a:rPr lang="fi-FI" sz="3600" b="0" dirty="0"/>
              <a:t>Taso 1: Läsnäolon tukeminen ja poissaolon ehkäiseminen</a:t>
            </a:r>
          </a:p>
        </p:txBody>
      </p:sp>
      <p:sp>
        <p:nvSpPr>
          <p:cNvPr id="3" name="Sisällön paikkamerkki 2">
            <a:extLst>
              <a:ext uri="{FF2B5EF4-FFF2-40B4-BE49-F238E27FC236}">
                <a16:creationId xmlns:a16="http://schemas.microsoft.com/office/drawing/2014/main" id="{34D5BC60-2474-46C3-96C3-9072248E27A5}"/>
              </a:ext>
            </a:extLst>
          </p:cNvPr>
          <p:cNvSpPr>
            <a:spLocks noGrp="1"/>
          </p:cNvSpPr>
          <p:nvPr>
            <p:ph sz="quarter" idx="15"/>
          </p:nvPr>
        </p:nvSpPr>
        <p:spPr>
          <a:xfrm>
            <a:off x="0" y="869786"/>
            <a:ext cx="11946440" cy="5769368"/>
          </a:xfrm>
        </p:spPr>
        <p:txBody>
          <a:bodyPr>
            <a:normAutofit fontScale="92500" lnSpcReduction="20000"/>
          </a:bodyPr>
          <a:lstStyle/>
          <a:p>
            <a:pPr marL="0" lvl="0" indent="0" defTabSz="685800">
              <a:spcBef>
                <a:spcPts val="0"/>
              </a:spcBef>
              <a:buClr>
                <a:srgbClr val="87BE3C"/>
              </a:buClr>
              <a:buSzPct val="110000"/>
              <a:buNone/>
            </a:pPr>
            <a:endParaRPr lang="fi-FI" sz="1400" b="1" u="sng" dirty="0">
              <a:solidFill>
                <a:srgbClr val="000000"/>
              </a:solidFill>
            </a:endParaRPr>
          </a:p>
          <a:p>
            <a:r>
              <a:rPr lang="fi-FI" sz="1700" b="1" dirty="0"/>
              <a:t>Yhteisellä koulutiellä </a:t>
            </a:r>
            <a:r>
              <a:rPr lang="fi-FI" sz="1700" dirty="0"/>
              <a:t>: Käsikirja perusopetuksen oppilaiden läsnäolon tukemiseen ja poissaolojen vähentämiseen. </a:t>
            </a:r>
            <a:r>
              <a:rPr lang="fi-FI" sz="1700" dirty="0">
                <a:solidFill>
                  <a:srgbClr val="333333"/>
                </a:solidFill>
                <a:latin typeface="myriad-pro-semiextended"/>
              </a:rPr>
              <a:t>Tämä käsikirja toimii sekä Sitouttavan kouluyhteisötyö –hankkeen (SKY) loppuraporttina että tukiaineistona paikalliselle toimeenpanolle. </a:t>
            </a:r>
            <a:r>
              <a:rPr lang="fi-FI" sz="1700" dirty="0">
                <a:hlinkClick r:id="rId2"/>
              </a:rPr>
              <a:t>http://urn.fi/URN:ISBN:978-952-263-924-0</a:t>
            </a:r>
            <a:r>
              <a:rPr lang="fi-FI" sz="1700" dirty="0"/>
              <a:t> </a:t>
            </a:r>
          </a:p>
          <a:p>
            <a:pPr marL="0" lvl="0" indent="0" defTabSz="685800">
              <a:spcBef>
                <a:spcPts val="0"/>
              </a:spcBef>
              <a:buClr>
                <a:srgbClr val="87BE3C"/>
              </a:buClr>
              <a:buSzPct val="110000"/>
              <a:buNone/>
            </a:pPr>
            <a:endParaRPr lang="fi-FI" sz="1600" dirty="0">
              <a:solidFill>
                <a:srgbClr val="000000"/>
              </a:solidFill>
            </a:endParaRPr>
          </a:p>
          <a:p>
            <a:pPr defTabSz="685800">
              <a:spcBef>
                <a:spcPts val="0"/>
              </a:spcBef>
              <a:buClrTx/>
              <a:buSzPct val="110000"/>
            </a:pPr>
            <a:r>
              <a:rPr lang="fi-FI" sz="1700" b="1" dirty="0">
                <a:solidFill>
                  <a:srgbClr val="000000"/>
                </a:solidFill>
              </a:rPr>
              <a:t>Oppilaiden osallisuuden tukeminen ja vahvistaminen: </a:t>
            </a:r>
            <a:r>
              <a:rPr lang="fi-FI" sz="1700" dirty="0">
                <a:solidFill>
                  <a:srgbClr val="000000"/>
                </a:solidFill>
              </a:rPr>
              <a:t>Oppilaille tarjotaan monenlaisia mahdollisuuksia olla mukana luokan ja koulun yhteisöllisen työn suunnittelussa ja toteutuksessa. Lisäksi oppilaat ovat jokaisessa koulussa </a:t>
            </a:r>
            <a:r>
              <a:rPr lang="fi-FI" sz="1700" b="1" dirty="0">
                <a:solidFill>
                  <a:srgbClr val="000000"/>
                </a:solidFill>
              </a:rPr>
              <a:t>edustettuna koulukohtaisessa opiskeluhuoltoryhmässä.</a:t>
            </a:r>
            <a:endParaRPr lang="fi-FI" sz="1700" dirty="0">
              <a:solidFill>
                <a:srgbClr val="000000"/>
              </a:solidFill>
            </a:endParaRPr>
          </a:p>
          <a:p>
            <a:pPr marL="0" indent="0" defTabSz="685800">
              <a:spcBef>
                <a:spcPts val="0"/>
              </a:spcBef>
              <a:buClrTx/>
              <a:buSzPct val="110000"/>
              <a:buNone/>
            </a:pPr>
            <a:r>
              <a:rPr lang="fi-FI" sz="1700" dirty="0">
                <a:solidFill>
                  <a:srgbClr val="000000"/>
                </a:solidFill>
              </a:rPr>
              <a:t>     Oppilaiden osallisuuden vahvistamisessa hyödynnetään mm. koulujen arkeen ja yhteisöllisen opiskeluhuollon kehittämiseen sopivaa   </a:t>
            </a:r>
          </a:p>
          <a:p>
            <a:pPr marL="0" indent="0" defTabSz="685800">
              <a:spcBef>
                <a:spcPts val="0"/>
              </a:spcBef>
              <a:buClrTx/>
              <a:buSzPct val="110000"/>
              <a:buNone/>
            </a:pPr>
            <a:r>
              <a:rPr lang="fi-FI" sz="1700" dirty="0">
                <a:solidFill>
                  <a:srgbClr val="000000"/>
                </a:solidFill>
              </a:rPr>
              <a:t>     Osallisuus-työkalua: </a:t>
            </a:r>
            <a:r>
              <a:rPr lang="fi-FI" sz="1700" dirty="0">
                <a:solidFill>
                  <a:srgbClr val="000000"/>
                </a:solidFill>
                <a:hlinkClick r:id="rId3"/>
              </a:rPr>
              <a:t>https://static.eeventti.fi/1/pages/5e64ceded12128ddee56e8c2fcd2a745.pdf</a:t>
            </a:r>
            <a:r>
              <a:rPr lang="fi-FI" sz="1700" dirty="0">
                <a:solidFill>
                  <a:srgbClr val="000000"/>
                </a:solidFill>
              </a:rPr>
              <a:t> </a:t>
            </a:r>
          </a:p>
          <a:p>
            <a:pPr marL="0" indent="0" defTabSz="685800">
              <a:spcBef>
                <a:spcPts val="0"/>
              </a:spcBef>
              <a:buClrTx/>
              <a:buSzPct val="110000"/>
              <a:buNone/>
            </a:pPr>
            <a:r>
              <a:rPr lang="fi-FI" sz="1700" dirty="0">
                <a:solidFill>
                  <a:srgbClr val="000000"/>
                </a:solidFill>
              </a:rPr>
              <a:t>     Vastuuhenkilö: Rehtori, luokanopettaja ja luokanvalvojat/-ohjaajat</a:t>
            </a:r>
          </a:p>
          <a:p>
            <a:pPr marL="0" lvl="0" indent="0" defTabSz="685800">
              <a:spcBef>
                <a:spcPts val="0"/>
              </a:spcBef>
              <a:buClr>
                <a:srgbClr val="87BE3C"/>
              </a:buClr>
              <a:buSzPct val="110000"/>
              <a:buNone/>
            </a:pPr>
            <a:endParaRPr lang="fi-FI" sz="1700" b="1" dirty="0">
              <a:solidFill>
                <a:srgbClr val="000000"/>
              </a:solidFill>
            </a:endParaRPr>
          </a:p>
          <a:p>
            <a:pPr defTabSz="685800">
              <a:spcBef>
                <a:spcPts val="0"/>
              </a:spcBef>
              <a:buClrTx/>
              <a:buSzPct val="110000"/>
            </a:pPr>
            <a:r>
              <a:rPr lang="fi-FI" sz="1700" b="1" dirty="0">
                <a:solidFill>
                  <a:srgbClr val="000000"/>
                </a:solidFill>
              </a:rPr>
              <a:t>Seudullinen yhteisöllisen oppilashuollon laatukäsikirjaa </a:t>
            </a:r>
            <a:r>
              <a:rPr lang="fi-FI" sz="1700" dirty="0">
                <a:solidFill>
                  <a:srgbClr val="000000"/>
                </a:solidFill>
              </a:rPr>
              <a:t>hyödynnetään</a:t>
            </a:r>
            <a:r>
              <a:rPr lang="fi-FI" sz="1700" b="1" dirty="0">
                <a:solidFill>
                  <a:srgbClr val="000000"/>
                </a:solidFill>
              </a:rPr>
              <a:t> </a:t>
            </a:r>
            <a:r>
              <a:rPr lang="fi-FI" sz="1700" dirty="0">
                <a:solidFill>
                  <a:srgbClr val="000000"/>
                </a:solidFill>
              </a:rPr>
              <a:t>yhteisöllisen työn suunnittelun perusteena. </a:t>
            </a:r>
          </a:p>
          <a:p>
            <a:pPr marL="0" indent="0" defTabSz="685800">
              <a:spcBef>
                <a:spcPts val="0"/>
              </a:spcBef>
              <a:buClrTx/>
              <a:buSzPct val="110000"/>
              <a:buNone/>
            </a:pPr>
            <a:r>
              <a:rPr lang="fi-FI" sz="1700" dirty="0">
                <a:solidFill>
                  <a:srgbClr val="000000"/>
                </a:solidFill>
              </a:rPr>
              <a:t>     Käsikirja julkaistaan syksyllä 2023. </a:t>
            </a:r>
          </a:p>
          <a:p>
            <a:pPr marL="0" indent="0" defTabSz="685800">
              <a:spcBef>
                <a:spcPts val="0"/>
              </a:spcBef>
              <a:buClrTx/>
              <a:buSzPct val="110000"/>
              <a:buNone/>
            </a:pPr>
            <a:r>
              <a:rPr lang="fi-FI" sz="1700" dirty="0">
                <a:solidFill>
                  <a:srgbClr val="000000"/>
                </a:solidFill>
              </a:rPr>
              <a:t>     Vastuuhenkilö: Opetuksenjärjestäjän opiskeluhuoltosuunnitelman laativa ryhmä</a:t>
            </a:r>
          </a:p>
          <a:p>
            <a:pPr marL="257175" lvl="0" indent="-257175" defTabSz="685800">
              <a:spcBef>
                <a:spcPts val="0"/>
              </a:spcBef>
              <a:buClr>
                <a:srgbClr val="87BE3C"/>
              </a:buClr>
              <a:buSzPct val="110000"/>
            </a:pPr>
            <a:endParaRPr lang="fi-FI" sz="1700" b="1" i="1" u="sng" dirty="0">
              <a:solidFill>
                <a:srgbClr val="000000"/>
              </a:solidFill>
            </a:endParaRPr>
          </a:p>
          <a:p>
            <a:pPr defTabSz="685800">
              <a:spcBef>
                <a:spcPts val="0"/>
              </a:spcBef>
              <a:buClrTx/>
              <a:buSzPct val="110000"/>
            </a:pPr>
            <a:r>
              <a:rPr lang="fi-FI" sz="1700" b="1" dirty="0">
                <a:solidFill>
                  <a:srgbClr val="000000"/>
                </a:solidFill>
              </a:rPr>
              <a:t>Luokanvalvojuuden tukeminen: </a:t>
            </a:r>
            <a:r>
              <a:rPr lang="fi-FI" sz="1700" dirty="0">
                <a:solidFill>
                  <a:srgbClr val="000000"/>
                </a:solidFill>
              </a:rPr>
              <a:t>Luokanvalvojien/-ohjaajien työn tukemiseen hyödynnetään Tampereen kaupunkiseudun pilotoinnin opettajien kehittäjäryhmän tuottamaa työotteellista tukimateriaalia, josta järjestetään myös koulutuksia Osakkeen toimesta. Materiaali tukee luokanvalvojaa erityisesti kohtaamiseen, ryhmäyttämiseen ja tvt/hyvinvointitaitojen opettamiseen liittyvässä työssä. SKY-hankkeen kehittäjäopettajien osaamista hyödynnetään materiaalin käytössä. </a:t>
            </a:r>
            <a:r>
              <a:rPr lang="fi-FI" sz="1700" dirty="0">
                <a:solidFill>
                  <a:srgbClr val="000000"/>
                </a:solidFill>
                <a:hlinkClick r:id="rId4"/>
              </a:rPr>
              <a:t>https://osake.eeventti.fi/hanketoiminta-osakkeella/sitouttava-kouluyhteisotyo</a:t>
            </a:r>
            <a:r>
              <a:rPr lang="fi-FI" sz="1700" dirty="0">
                <a:solidFill>
                  <a:srgbClr val="000000"/>
                </a:solidFill>
              </a:rPr>
              <a:t> </a:t>
            </a:r>
          </a:p>
          <a:p>
            <a:pPr marL="0" indent="0" defTabSz="685800">
              <a:spcBef>
                <a:spcPts val="0"/>
              </a:spcBef>
              <a:buClrTx/>
              <a:buSzPct val="110000"/>
              <a:buNone/>
            </a:pPr>
            <a:r>
              <a:rPr lang="fi-FI" sz="1700" dirty="0">
                <a:solidFill>
                  <a:srgbClr val="000000"/>
                </a:solidFill>
              </a:rPr>
              <a:t>     Vastuuhenkilö: Opetuspäällikkö, rehtorit, SKY-kehittäjäopettajat.</a:t>
            </a:r>
          </a:p>
          <a:p>
            <a:pPr marL="0" lvl="0" indent="0" defTabSz="685800">
              <a:spcBef>
                <a:spcPts val="0"/>
              </a:spcBef>
              <a:buClr>
                <a:srgbClr val="87BE3C"/>
              </a:buClr>
              <a:buSzPct val="110000"/>
              <a:buNone/>
            </a:pPr>
            <a:endParaRPr lang="fi-FI" sz="1700" b="1" i="1" u="sng" dirty="0">
              <a:solidFill>
                <a:srgbClr val="000000"/>
              </a:solidFill>
            </a:endParaRPr>
          </a:p>
          <a:p>
            <a:pPr defTabSz="685800">
              <a:spcBef>
                <a:spcPts val="0"/>
              </a:spcBef>
              <a:buClrTx/>
              <a:buSzPct val="110000"/>
            </a:pPr>
            <a:r>
              <a:rPr lang="fi-FI" sz="1700" b="1" dirty="0">
                <a:solidFill>
                  <a:srgbClr val="000000"/>
                </a:solidFill>
              </a:rPr>
              <a:t>Kansallisen kouluvalmentajan käsikirja: </a:t>
            </a:r>
            <a:r>
              <a:rPr lang="fi-FI" sz="1700" dirty="0">
                <a:solidFill>
                  <a:srgbClr val="000000"/>
                </a:solidFill>
              </a:rPr>
              <a:t>Mikäli kouluissa työskentelee kunnan palkkaamana yhteisöllistä työtä tekevää henkilöstöä (esim. kouluvalmentajia, koulunuorisotyöntekijöitä tai yhteisöohjaajia) hyödynnetään työnkuvan ja työn sisällön suunnittelussa SKY-pilotoinnissa tuotettua kansallista kouluvalmentajatyön käsikirjaa  </a:t>
            </a:r>
            <a:r>
              <a:rPr lang="fi-FI" sz="1700" dirty="0">
                <a:solidFill>
                  <a:srgbClr val="000000"/>
                </a:solidFill>
                <a:hlinkClick r:id="rId5"/>
              </a:rPr>
              <a:t>https://heyzine.com/flip-book/e9e95f9b6a.html</a:t>
            </a:r>
            <a:r>
              <a:rPr lang="fi-FI" sz="1700" dirty="0">
                <a:solidFill>
                  <a:srgbClr val="000000"/>
                </a:solidFill>
              </a:rPr>
              <a:t> </a:t>
            </a:r>
            <a:r>
              <a:rPr lang="fi-FI" sz="1700" b="1" dirty="0">
                <a:solidFill>
                  <a:srgbClr val="000000"/>
                </a:solidFill>
              </a:rPr>
              <a:t> </a:t>
            </a:r>
          </a:p>
          <a:p>
            <a:pPr marL="0" indent="0" defTabSz="685800">
              <a:spcBef>
                <a:spcPts val="0"/>
              </a:spcBef>
              <a:buClrTx/>
              <a:buSzPct val="110000"/>
              <a:buNone/>
            </a:pPr>
            <a:r>
              <a:rPr lang="fi-FI" sz="1700" dirty="0">
                <a:solidFill>
                  <a:srgbClr val="000000"/>
                </a:solidFill>
              </a:rPr>
              <a:t>     Vastuuhenkilö: Opetuspäällikkö, rehtorit</a:t>
            </a:r>
            <a:r>
              <a:rPr lang="fi-FI" sz="1600" dirty="0">
                <a:solidFill>
                  <a:srgbClr val="000000"/>
                </a:solidFill>
              </a:rPr>
              <a:t>.</a:t>
            </a:r>
            <a:endParaRPr lang="fi-FI" sz="1600" b="1" dirty="0">
              <a:solidFill>
                <a:srgbClr val="000000"/>
              </a:solidFill>
            </a:endParaRPr>
          </a:p>
          <a:p>
            <a:endParaRPr lang="fi-FI" dirty="0"/>
          </a:p>
        </p:txBody>
      </p:sp>
      <p:sp>
        <p:nvSpPr>
          <p:cNvPr id="5" name="Dian numeron paikkamerkki 4">
            <a:extLst>
              <a:ext uri="{FF2B5EF4-FFF2-40B4-BE49-F238E27FC236}">
                <a16:creationId xmlns:a16="http://schemas.microsoft.com/office/drawing/2014/main" id="{1ACBFA33-11D0-4CE2-AC4D-DBF14BB4515B}"/>
              </a:ext>
            </a:extLst>
          </p:cNvPr>
          <p:cNvSpPr>
            <a:spLocks noGrp="1"/>
          </p:cNvSpPr>
          <p:nvPr>
            <p:ph type="sldNum" sz="quarter" idx="4"/>
          </p:nvPr>
        </p:nvSpPr>
        <p:spPr/>
        <p:txBody>
          <a:bodyPr/>
          <a:lstStyle/>
          <a:p>
            <a:fld id="{F3EE06F1-2D77-A44E-97FA-F679B9CB76D5}" type="slidenum">
              <a:rPr lang="fi-FI" smtClean="0"/>
              <a:t>7</a:t>
            </a:fld>
            <a:endParaRPr lang="fi-FI" dirty="0"/>
          </a:p>
        </p:txBody>
      </p:sp>
    </p:spTree>
    <p:extLst>
      <p:ext uri="{BB962C8B-B14F-4D97-AF65-F5344CB8AC3E}">
        <p14:creationId xmlns:p14="http://schemas.microsoft.com/office/powerpoint/2010/main" val="342370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0D74E0-770E-4737-A127-93657595EADC}"/>
              </a:ext>
            </a:extLst>
          </p:cNvPr>
          <p:cNvSpPr>
            <a:spLocks noGrp="1"/>
          </p:cNvSpPr>
          <p:nvPr>
            <p:ph type="title"/>
          </p:nvPr>
        </p:nvSpPr>
        <p:spPr>
          <a:xfrm>
            <a:off x="0" y="325436"/>
            <a:ext cx="11545544" cy="1060926"/>
          </a:xfrm>
        </p:spPr>
        <p:txBody>
          <a:bodyPr>
            <a:noAutofit/>
          </a:bodyPr>
          <a:lstStyle/>
          <a:p>
            <a:pPr algn="l"/>
            <a:r>
              <a:rPr lang="fi-FI" sz="3600" b="0" dirty="0"/>
              <a:t>Taso 1: Poissaolojen seuranta osana ennaltaehkäisyä</a:t>
            </a:r>
          </a:p>
        </p:txBody>
      </p:sp>
      <p:sp>
        <p:nvSpPr>
          <p:cNvPr id="3" name="Sisällön paikkamerkki 2">
            <a:extLst>
              <a:ext uri="{FF2B5EF4-FFF2-40B4-BE49-F238E27FC236}">
                <a16:creationId xmlns:a16="http://schemas.microsoft.com/office/drawing/2014/main" id="{70B2D94A-93B7-461D-A1EC-82B7E5C71426}"/>
              </a:ext>
            </a:extLst>
          </p:cNvPr>
          <p:cNvSpPr>
            <a:spLocks noGrp="1"/>
          </p:cNvSpPr>
          <p:nvPr>
            <p:ph sz="quarter" idx="15"/>
          </p:nvPr>
        </p:nvSpPr>
        <p:spPr>
          <a:xfrm>
            <a:off x="141401" y="1033670"/>
            <a:ext cx="11912545" cy="5824330"/>
          </a:xfrm>
        </p:spPr>
        <p:txBody>
          <a:bodyPr/>
          <a:lstStyle/>
          <a:p>
            <a:pPr marL="285750" lvl="0" indent="-285750">
              <a:spcBef>
                <a:spcPts val="0"/>
              </a:spcBef>
              <a:buClrTx/>
            </a:pPr>
            <a:r>
              <a:rPr lang="fi-FI" sz="1600" b="1" dirty="0">
                <a:solidFill>
                  <a:srgbClr val="000000"/>
                </a:solidFill>
              </a:rPr>
              <a:t>Kansalliset poissaololuokat. </a:t>
            </a:r>
            <a:r>
              <a:rPr lang="fi-FI" sz="1600" dirty="0">
                <a:solidFill>
                  <a:srgbClr val="000000"/>
                </a:solidFill>
              </a:rPr>
              <a:t>Kaikissa kunnissa otetaan käyttöön kansallisen raamin mukaiset poissaololuokat Wilmassa/DigiOnessa. Nämä on jo koodattu Vismassa ja ovat käytössä kaikilla lukukauden 23-24 alkaessa. DigiOne koodaa nämä myös. </a:t>
            </a:r>
          </a:p>
          <a:p>
            <a:pPr marL="0" lvl="0" indent="0">
              <a:spcBef>
                <a:spcPts val="0"/>
              </a:spcBef>
              <a:buClrTx/>
              <a:buNone/>
            </a:pPr>
            <a:r>
              <a:rPr lang="fi-FI" sz="1600" dirty="0">
                <a:solidFill>
                  <a:srgbClr val="000000"/>
                </a:solidFill>
              </a:rPr>
              <a:t>       Vastuuhenkilö: pääkäyttäjä/ -t</a:t>
            </a:r>
          </a:p>
          <a:p>
            <a:pPr marL="0" lvl="0" indent="0">
              <a:spcBef>
                <a:spcPts val="0"/>
              </a:spcBef>
              <a:buClrTx/>
              <a:buNone/>
            </a:pPr>
            <a:endParaRPr lang="fi-FI" sz="1600" dirty="0">
              <a:solidFill>
                <a:srgbClr val="000000"/>
              </a:solidFill>
            </a:endParaRPr>
          </a:p>
          <a:p>
            <a:pPr marL="285750" lvl="0" indent="-285750">
              <a:spcBef>
                <a:spcPts val="0"/>
              </a:spcBef>
              <a:buClrTx/>
            </a:pPr>
            <a:r>
              <a:rPr lang="fi-FI" sz="1600" b="1" dirty="0">
                <a:solidFill>
                  <a:srgbClr val="000000"/>
                </a:solidFill>
              </a:rPr>
              <a:t>Tuntirajat. </a:t>
            </a:r>
            <a:r>
              <a:rPr lang="fi-FI" sz="1600" dirty="0">
                <a:solidFill>
                  <a:srgbClr val="000000"/>
                </a:solidFill>
              </a:rPr>
              <a:t>Kunnissa käytettävät poissaolojen tuntirajat perustuvat kansallisiin suosituksiin (5%, 10% ja 20%). Näiden perusteella lasketaan eri luokka-asteiden poissaolorajat. </a:t>
            </a:r>
            <a:r>
              <a:rPr lang="fi-FI" sz="1600" dirty="0"/>
              <a:t>Liitteenä tuntirajat koulukohtaisen opiskeluhuoltoryhmän, luokanopettajan sekä luokanvalvojan/ luokanohjaajan työn tueksi. </a:t>
            </a:r>
          </a:p>
          <a:p>
            <a:pPr marL="0" lvl="0" indent="0">
              <a:spcBef>
                <a:spcPts val="0"/>
              </a:spcBef>
              <a:buClrTx/>
              <a:buNone/>
            </a:pPr>
            <a:r>
              <a:rPr lang="fi-FI" sz="1600" dirty="0">
                <a:solidFill>
                  <a:srgbClr val="000000"/>
                </a:solidFill>
              </a:rPr>
              <a:t>      Vastuuhenkilöt: Oppilas- ja luokkatasolla poissaoloja seuraavat luokanopettaja ja luokanvalvoja. </a:t>
            </a:r>
            <a:endParaRPr lang="fi-FI" sz="1600" dirty="0"/>
          </a:p>
          <a:p>
            <a:pPr marL="0" lvl="0" indent="0">
              <a:spcBef>
                <a:spcPts val="0"/>
              </a:spcBef>
              <a:buClrTx/>
              <a:buNone/>
            </a:pPr>
            <a:endParaRPr lang="fi-FI" sz="1600" dirty="0"/>
          </a:p>
          <a:p>
            <a:pPr marL="285750" lvl="0" indent="-285750">
              <a:spcBef>
                <a:spcPts val="0"/>
              </a:spcBef>
              <a:buClrTx/>
            </a:pPr>
            <a:r>
              <a:rPr lang="fi-FI" sz="1600" b="1" dirty="0">
                <a:solidFill>
                  <a:srgbClr val="000000"/>
                </a:solidFill>
              </a:rPr>
              <a:t>Systemaattinen seuraaminen. </a:t>
            </a:r>
            <a:r>
              <a:rPr lang="fi-FI" sz="1600" dirty="0">
                <a:solidFill>
                  <a:srgbClr val="000000"/>
                </a:solidFill>
              </a:rPr>
              <a:t>Poissaolojen kokonaisuutta koulu- ja luokka-astetasoisesti seurataan kouluilla systemaattisesti neljässä tarkastelujaksossa (lomasta lomaan ks.dia 6). </a:t>
            </a:r>
          </a:p>
          <a:p>
            <a:pPr marL="0" lvl="0" indent="0">
              <a:spcBef>
                <a:spcPts val="0"/>
              </a:spcBef>
              <a:buClrTx/>
              <a:buNone/>
            </a:pPr>
            <a:r>
              <a:rPr lang="fi-FI" sz="1600" dirty="0">
                <a:solidFill>
                  <a:srgbClr val="000000"/>
                </a:solidFill>
              </a:rPr>
              <a:t>       Vastuuhenkilö: rehtori, nimetty työryhmä.</a:t>
            </a:r>
          </a:p>
          <a:p>
            <a:pPr marL="0" lvl="0" indent="0">
              <a:spcBef>
                <a:spcPts val="0"/>
              </a:spcBef>
              <a:buClrTx/>
              <a:buNone/>
            </a:pPr>
            <a:endParaRPr lang="fi-FI" sz="1600" dirty="0">
              <a:solidFill>
                <a:srgbClr val="FF0000"/>
              </a:solidFill>
            </a:endParaRPr>
          </a:p>
          <a:p>
            <a:pPr marL="285750" lvl="0" indent="-285750">
              <a:spcBef>
                <a:spcPts val="0"/>
              </a:spcBef>
              <a:buClrTx/>
            </a:pPr>
            <a:r>
              <a:rPr lang="fi-FI" sz="1600" b="1" dirty="0">
                <a:solidFill>
                  <a:srgbClr val="000000"/>
                </a:solidFill>
              </a:rPr>
              <a:t>Yhteistyö kotien kanssa poissaolojen seuraamiseen ja varhaiseen puuttumiseen liittyen. </a:t>
            </a:r>
            <a:r>
              <a:rPr lang="fi-FI" sz="1600" dirty="0">
                <a:solidFill>
                  <a:srgbClr val="000000"/>
                </a:solidFill>
              </a:rPr>
              <a:t>Kotien rooli on merkittävä poissaolokierteen varhaisten merkkien havaitsemisessa. Koteja tiedotetaan ja tuetaan havaitsemaan varhaisia huolen merkkejä (kuten toistuvat selittämättömät maha- ja pääkivut, kouluhaluttomuus) ja kannustetaan olemaan huolesta yhteydessä mahdollisimman varhaisessa vaiheessa kouluun. </a:t>
            </a:r>
          </a:p>
          <a:p>
            <a:pPr marL="0" lvl="0" indent="0">
              <a:spcBef>
                <a:spcPts val="0"/>
              </a:spcBef>
              <a:buClrTx/>
              <a:buNone/>
            </a:pPr>
            <a:r>
              <a:rPr lang="fi-FI" sz="1600" dirty="0">
                <a:solidFill>
                  <a:srgbClr val="000000"/>
                </a:solidFill>
              </a:rPr>
              <a:t>       Asia otetaan esiin systemaattisesti vanhempainilloissa ja Wilma-viestinnässä jo alakoulusta alkaen. </a:t>
            </a:r>
          </a:p>
          <a:p>
            <a:pPr marL="0" lvl="0" indent="0">
              <a:spcBef>
                <a:spcPts val="0"/>
              </a:spcBef>
              <a:buClrTx/>
              <a:buNone/>
            </a:pPr>
            <a:r>
              <a:rPr lang="fi-FI" sz="1600" dirty="0">
                <a:solidFill>
                  <a:srgbClr val="000000"/>
                </a:solidFill>
              </a:rPr>
              <a:t>       Liitteitä 3, 3.1, 3.2 voidaan hyödyntää yhteistyössä.</a:t>
            </a:r>
          </a:p>
          <a:p>
            <a:pPr marL="0" lvl="0" indent="0">
              <a:spcBef>
                <a:spcPts val="0"/>
              </a:spcBef>
              <a:buClrTx/>
              <a:buNone/>
            </a:pPr>
            <a:r>
              <a:rPr lang="fi-FI" sz="1600" dirty="0">
                <a:solidFill>
                  <a:srgbClr val="000000"/>
                </a:solidFill>
              </a:rPr>
              <a:t>       Vastuuhenkilöt: Rehtori ja opettajat yhteistyössä muiden yhteisöllistä työtä tekevien ammattilaisten kanssa. </a:t>
            </a:r>
          </a:p>
          <a:p>
            <a:endParaRPr lang="fi-FI" dirty="0"/>
          </a:p>
        </p:txBody>
      </p:sp>
      <p:sp>
        <p:nvSpPr>
          <p:cNvPr id="5" name="Dian numeron paikkamerkki 4">
            <a:extLst>
              <a:ext uri="{FF2B5EF4-FFF2-40B4-BE49-F238E27FC236}">
                <a16:creationId xmlns:a16="http://schemas.microsoft.com/office/drawing/2014/main" id="{2DECA235-F87C-4B31-8625-446E04D3E4E4}"/>
              </a:ext>
            </a:extLst>
          </p:cNvPr>
          <p:cNvSpPr>
            <a:spLocks noGrp="1"/>
          </p:cNvSpPr>
          <p:nvPr>
            <p:ph type="sldNum" sz="quarter" idx="4"/>
          </p:nvPr>
        </p:nvSpPr>
        <p:spPr/>
        <p:txBody>
          <a:bodyPr/>
          <a:lstStyle/>
          <a:p>
            <a:fld id="{F3EE06F1-2D77-A44E-97FA-F679B9CB76D5}" type="slidenum">
              <a:rPr lang="fi-FI" smtClean="0"/>
              <a:t>8</a:t>
            </a:fld>
            <a:endParaRPr lang="fi-FI" dirty="0"/>
          </a:p>
        </p:txBody>
      </p:sp>
    </p:spTree>
    <p:extLst>
      <p:ext uri="{BB962C8B-B14F-4D97-AF65-F5344CB8AC3E}">
        <p14:creationId xmlns:p14="http://schemas.microsoft.com/office/powerpoint/2010/main" val="13692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47B781-BF76-4892-A556-3CE9A25D94BF}"/>
              </a:ext>
            </a:extLst>
          </p:cNvPr>
          <p:cNvSpPr>
            <a:spLocks noGrp="1"/>
          </p:cNvSpPr>
          <p:nvPr>
            <p:ph type="title"/>
          </p:nvPr>
        </p:nvSpPr>
        <p:spPr>
          <a:xfrm>
            <a:off x="268664" y="401878"/>
            <a:ext cx="10515600" cy="1060926"/>
          </a:xfrm>
        </p:spPr>
        <p:txBody>
          <a:bodyPr>
            <a:normAutofit/>
          </a:bodyPr>
          <a:lstStyle/>
          <a:p>
            <a:pPr algn="l"/>
            <a:r>
              <a:rPr lang="fi-FI" sz="3600" b="0" dirty="0"/>
              <a:t>Tasot 2 ja 3: Kohdennettu ja vahva tuki</a:t>
            </a:r>
          </a:p>
        </p:txBody>
      </p:sp>
      <p:sp>
        <p:nvSpPr>
          <p:cNvPr id="5" name="Dian numeron paikkamerkki 4">
            <a:extLst>
              <a:ext uri="{FF2B5EF4-FFF2-40B4-BE49-F238E27FC236}">
                <a16:creationId xmlns:a16="http://schemas.microsoft.com/office/drawing/2014/main" id="{EFF0E8DF-D7F5-4C0A-B962-388C8AFA4435}"/>
              </a:ext>
            </a:extLst>
          </p:cNvPr>
          <p:cNvSpPr>
            <a:spLocks noGrp="1"/>
          </p:cNvSpPr>
          <p:nvPr>
            <p:ph type="sldNum" sz="quarter" idx="4"/>
          </p:nvPr>
        </p:nvSpPr>
        <p:spPr/>
        <p:txBody>
          <a:bodyPr/>
          <a:lstStyle/>
          <a:p>
            <a:fld id="{F3EE06F1-2D77-A44E-97FA-F679B9CB76D5}" type="slidenum">
              <a:rPr lang="fi-FI" smtClean="0"/>
              <a:t>9</a:t>
            </a:fld>
            <a:endParaRPr lang="fi-FI" dirty="0"/>
          </a:p>
        </p:txBody>
      </p:sp>
      <p:pic>
        <p:nvPicPr>
          <p:cNvPr id="7" name="Kuva 6">
            <a:extLst>
              <a:ext uri="{FF2B5EF4-FFF2-40B4-BE49-F238E27FC236}">
                <a16:creationId xmlns:a16="http://schemas.microsoft.com/office/drawing/2014/main" id="{58807888-D3C8-43F8-96FA-39F1A1F96A40}"/>
              </a:ext>
            </a:extLst>
          </p:cNvPr>
          <p:cNvPicPr>
            <a:picLocks noChangeAspect="1"/>
          </p:cNvPicPr>
          <p:nvPr/>
        </p:nvPicPr>
        <p:blipFill>
          <a:blip r:embed="rId2"/>
          <a:stretch>
            <a:fillRect/>
          </a:stretch>
        </p:blipFill>
        <p:spPr>
          <a:xfrm>
            <a:off x="473120" y="1538218"/>
            <a:ext cx="7537886" cy="4581852"/>
          </a:xfrm>
          <a:prstGeom prst="rect">
            <a:avLst/>
          </a:prstGeom>
          <a:ln w="38100">
            <a:solidFill>
              <a:sysClr val="windowText" lastClr="000000">
                <a:lumMod val="50000"/>
                <a:lumOff val="50000"/>
              </a:sysClr>
            </a:solidFill>
          </a:ln>
        </p:spPr>
      </p:pic>
      <p:sp>
        <p:nvSpPr>
          <p:cNvPr id="8" name="Ellipsi 7">
            <a:extLst>
              <a:ext uri="{FF2B5EF4-FFF2-40B4-BE49-F238E27FC236}">
                <a16:creationId xmlns:a16="http://schemas.microsoft.com/office/drawing/2014/main" id="{98FFA150-5321-4F4A-B8D3-1B0D9F387E4F}"/>
              </a:ext>
            </a:extLst>
          </p:cNvPr>
          <p:cNvSpPr/>
          <p:nvPr/>
        </p:nvSpPr>
        <p:spPr>
          <a:xfrm>
            <a:off x="1131216" y="4176074"/>
            <a:ext cx="433634" cy="41478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highlight>
                <a:srgbClr val="FFFF00"/>
              </a:highlight>
            </a:endParaRPr>
          </a:p>
        </p:txBody>
      </p:sp>
      <p:sp>
        <p:nvSpPr>
          <p:cNvPr id="9" name="Ellipsi 8">
            <a:extLst>
              <a:ext uri="{FF2B5EF4-FFF2-40B4-BE49-F238E27FC236}">
                <a16:creationId xmlns:a16="http://schemas.microsoft.com/office/drawing/2014/main" id="{FCE88376-34D6-4D90-A69B-3DF0D7CDFF2F}"/>
              </a:ext>
            </a:extLst>
          </p:cNvPr>
          <p:cNvSpPr/>
          <p:nvPr/>
        </p:nvSpPr>
        <p:spPr>
          <a:xfrm>
            <a:off x="3733014" y="3428999"/>
            <a:ext cx="443061" cy="4001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019310858"/>
      </p:ext>
    </p:extLst>
  </p:cSld>
  <p:clrMapOvr>
    <a:masterClrMapping/>
  </p:clrMapOvr>
</p:sld>
</file>

<file path=ppt/theme/theme1.xml><?xml version="1.0" encoding="utf-8"?>
<a:theme xmlns:a="http://schemas.openxmlformats.org/drawingml/2006/main" name="Tampere.Finland_kansi">
  <a:themeElements>
    <a:clrScheme name="Mukautettu 1">
      <a:dk1>
        <a:srgbClr val="212121"/>
      </a:dk1>
      <a:lt1>
        <a:srgbClr val="FFFFFF"/>
      </a:lt1>
      <a:dk2>
        <a:srgbClr val="29549A"/>
      </a:dk2>
      <a:lt2>
        <a:srgbClr val="E5EEF8"/>
      </a:lt2>
      <a:accent1>
        <a:srgbClr val="39A7D7"/>
      </a:accent1>
      <a:accent2>
        <a:srgbClr val="EB5E58"/>
      </a:accent2>
      <a:accent3>
        <a:srgbClr val="CB4A6C"/>
      </a:accent3>
      <a:accent4>
        <a:srgbClr val="F4D240"/>
      </a:accent4>
      <a:accent5>
        <a:srgbClr val="91C9EA"/>
      </a:accent5>
      <a:accent6>
        <a:srgbClr val="ABC872"/>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8F30FB61-C7CE-49D9-BBF8-BF568078D196}"/>
    </a:ext>
  </a:extLst>
</a:theme>
</file>

<file path=ppt/theme/theme2.xml><?xml version="1.0" encoding="utf-8"?>
<a:theme xmlns:a="http://schemas.openxmlformats.org/drawingml/2006/main" name="Tampere.Finland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29289F26-6EEC-4371-8186-E8C2D39CB28E}"/>
    </a:ext>
  </a:extLst>
</a:theme>
</file>

<file path=ppt/theme/theme3.xml><?xml version="1.0" encoding="utf-8"?>
<a:theme xmlns:a="http://schemas.openxmlformats.org/drawingml/2006/main" name="Tampere.Finland_Sininen">
  <a:themeElements>
    <a:clrScheme name="Mukautettu 4">
      <a:dk1>
        <a:srgbClr val="212121"/>
      </a:dk1>
      <a:lt1>
        <a:srgbClr val="FFFFFF"/>
      </a:lt1>
      <a:dk2>
        <a:srgbClr val="00417D"/>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10EA133C-F4AD-45E7-B2F4-2521529A274F}"/>
    </a:ext>
  </a:extLst>
</a:theme>
</file>

<file path=ppt/theme/theme4.xml><?xml version="1.0" encoding="utf-8"?>
<a:theme xmlns:a="http://schemas.openxmlformats.org/drawingml/2006/main" name="Tampere.Finland_Marjanpuna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ampere suppea valikoima saavutettavia pohjia.pptx" id="{7810225C-6C22-4CB0-96BE-DB6F4A90C50C}" vid="{25975BF3-6237-495A-9E73-6DDAAD47DE7B}"/>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F163FC393F752438C91A2EDBD4160F4" ma:contentTypeVersion="14" ma:contentTypeDescription="Luo uusi asiakirja." ma:contentTypeScope="" ma:versionID="4b12a2845faf4951bb6fe98e23c6b1ba">
  <xsd:schema xmlns:xsd="http://www.w3.org/2001/XMLSchema" xmlns:xs="http://www.w3.org/2001/XMLSchema" xmlns:p="http://schemas.microsoft.com/office/2006/metadata/properties" xmlns:ns1="http://schemas.microsoft.com/sharepoint/v3" xmlns:ns3="2966eb58-2db1-4cd0-9544-5651b5737087" xmlns:ns4="3bcef925-d886-41c1-a91f-4f1a6877d63f" targetNamespace="http://schemas.microsoft.com/office/2006/metadata/properties" ma:root="true" ma:fieldsID="413b9c16efd907c5941f327f6daa5417" ns1:_="" ns3:_="" ns4:_="">
    <xsd:import namespace="http://schemas.microsoft.com/sharepoint/v3"/>
    <xsd:import namespace="2966eb58-2db1-4cd0-9544-5651b5737087"/>
    <xsd:import namespace="3bcef925-d886-41c1-a91f-4f1a6877d63f"/>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6eb58-2db1-4cd0-9544-5651b57370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cef925-d886-41c1-a91f-4f1a6877d63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966eb58-2db1-4cd0-9544-5651b5737087"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CD9BF-DBEC-4E9A-8FEE-E1B04F1EF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6eb58-2db1-4cd0-9544-5651b5737087"/>
    <ds:schemaRef ds:uri="3bcef925-d886-41c1-a91f-4f1a6877d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30230D-0052-4837-812B-A185EC734801}">
  <ds:schemaRefs>
    <ds:schemaRef ds:uri="http://schemas.microsoft.com/office/infopath/2007/PartnerControls"/>
    <ds:schemaRef ds:uri="3bcef925-d886-41c1-a91f-4f1a6877d63f"/>
    <ds:schemaRef ds:uri="http://purl.org/dc/elements/1.1/"/>
    <ds:schemaRef ds:uri="http://schemas.microsoft.com/office/2006/metadata/properties"/>
    <ds:schemaRef ds:uri="2966eb58-2db1-4cd0-9544-5651b5737087"/>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7700FB0-6680-4783-B708-5DFD6824F3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Tampere suppea valikoima saavutettavia pohjia</Template>
  <TotalTime>0</TotalTime>
  <Words>2743</Words>
  <Application>Microsoft Office PowerPoint</Application>
  <PresentationFormat>Laajakuva</PresentationFormat>
  <Paragraphs>248</Paragraphs>
  <Slides>21</Slides>
  <Notes>1</Notes>
  <HiddenSlides>0</HiddenSlides>
  <MMClips>0</MMClips>
  <ScaleCrop>false</ScaleCrop>
  <HeadingPairs>
    <vt:vector size="6" baseType="variant">
      <vt:variant>
        <vt:lpstr>Käytetyt fontit</vt:lpstr>
      </vt:variant>
      <vt:variant>
        <vt:i4>9</vt:i4>
      </vt:variant>
      <vt:variant>
        <vt:lpstr>Teema</vt:lpstr>
      </vt:variant>
      <vt:variant>
        <vt:i4>4</vt:i4>
      </vt:variant>
      <vt:variant>
        <vt:lpstr>Dian otsikot</vt:lpstr>
      </vt:variant>
      <vt:variant>
        <vt:i4>21</vt:i4>
      </vt:variant>
    </vt:vector>
  </HeadingPairs>
  <TitlesOfParts>
    <vt:vector size="34" baseType="lpstr">
      <vt:lpstr>Arial</vt:lpstr>
      <vt:lpstr>Calibri</vt:lpstr>
      <vt:lpstr>Courier New</vt:lpstr>
      <vt:lpstr>Helvetica</vt:lpstr>
      <vt:lpstr>myriad-pro-semiextended</vt:lpstr>
      <vt:lpstr>Noto Serif</vt:lpstr>
      <vt:lpstr>open sans</vt:lpstr>
      <vt:lpstr>Times New Roman</vt:lpstr>
      <vt:lpstr>Wingdings</vt:lpstr>
      <vt:lpstr>Tampere.Finland_kansi</vt:lpstr>
      <vt:lpstr>Tampere.Finland_Valkoinen</vt:lpstr>
      <vt:lpstr>Tampere.Finland_Sininen</vt:lpstr>
      <vt:lpstr>Tampere.Finland_Marjanpunainen</vt:lpstr>
      <vt:lpstr> TAMPEREEN KAUPUNKISEUDUN  LÄSNÄOLON TUKEMISEN  JA  POISSAOLOJEN SEURANNAN SUUNNITELMA </vt:lpstr>
      <vt:lpstr>  Läsnäolon tukemisen ja poissaolojen seurannan suunnitelma</vt:lpstr>
      <vt:lpstr>PO26§ Ennaltaehkäisy, systemaattinen seuranta sekä poissaoloihin puuttuminen</vt:lpstr>
      <vt:lpstr>Kansallisen läsnäolomallin raami -yhteisellä koulutiellä </vt:lpstr>
      <vt:lpstr>Taso 1: Läsnäolon tukeminen ja  poissaolon ehkäiseminen</vt:lpstr>
      <vt:lpstr>Taso 1: Poissaolojen seuranta osana ennaltaehkäisyä</vt:lpstr>
      <vt:lpstr>Taso 1: Läsnäolon tukeminen ja poissaolon ehkäiseminen</vt:lpstr>
      <vt:lpstr>Taso 1: Poissaolojen seuranta osana ennaltaehkäisyä</vt:lpstr>
      <vt:lpstr>Tasot 2 ja 3: Kohdennettu ja vahva tuki</vt:lpstr>
      <vt:lpstr>Taso 2: Kohdennettu tuki</vt:lpstr>
      <vt:lpstr>Taso 2 Linkkejä juurisyyn selvittämisen työkaluihin</vt:lpstr>
      <vt:lpstr>Liitteet</vt:lpstr>
      <vt:lpstr>Liite 1: Opetuksenjärjestäjän opiskeluhuoltosuunnitelma: Perusopetuksen opiskeluhuolto on koulun hyvinvointityötä ja sitouttavaa kouluyhteisötyötä </vt:lpstr>
      <vt:lpstr>Liite 1.1: Monialainen asiantuntijaryhmä MAR </vt:lpstr>
      <vt:lpstr>Liite 1.2: Monialainen palaverimalli -Systeeminen työote, dialogisuus, ratkaisukeskeisyys</vt:lpstr>
      <vt:lpstr>Liite 2. Lastensuojelun näkökulma koulupoissaoloihin</vt:lpstr>
      <vt:lpstr>Liite 3: Koulupoissaolojen varhaiset varoitusmerkit - taustalla monia erilaisia syitä tai useamman taustasyyn yhteisvaikutus</vt:lpstr>
      <vt:lpstr>Liite 3.1 Läsnäolon jana ja tukitoimet</vt:lpstr>
      <vt:lpstr>3.2 Keskustelut: Oppilaan kuuleminen ja osallistuminen sekä  vanhemman näkökulma</vt:lpstr>
      <vt:lpstr>Liite 4: Poissaoloprosentit ja tuntimäärät (Tampereen kaupungin perusopetus)</vt:lpstr>
      <vt:lpstr>Lisätietoa</vt:lpstr>
    </vt:vector>
  </TitlesOfParts>
  <Company>Tampere Opetus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SEUDULLINEN LÄSNÄOLON TUKEMISEN JA  POISSAOLOJEN SEURANNAN SUUNNITELMA</dc:title>
  <dc:creator>Loukonen Maija</dc:creator>
  <cp:lastModifiedBy>Loukonen Maija</cp:lastModifiedBy>
  <cp:revision>89</cp:revision>
  <dcterms:created xsi:type="dcterms:W3CDTF">2023-05-23T06:24:27Z</dcterms:created>
  <dcterms:modified xsi:type="dcterms:W3CDTF">2024-02-05T08:47:40Z</dcterms:modified>
  <cp:contentStatus>Valmis</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0x0101000F163FC393F752438C91A2EDBD4160F4</vt:lpwstr>
  </property>
  <property fmtid="{D5CDD505-2E9C-101B-9397-08002B2CF9AE}" pid="3" name="_MarkAsFinal">
    <vt:bool>true</vt:bool>
  </property>
</Properties>
</file>