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0" r:id="rId5"/>
    <p:sldMasterId id="2147483703" r:id="rId6"/>
    <p:sldMasterId id="2147483711" r:id="rId7"/>
    <p:sldMasterId id="2147483749" r:id="rId8"/>
    <p:sldMasterId id="2147483756" r:id="rId9"/>
    <p:sldMasterId id="2147483762" r:id="rId10"/>
  </p:sldMasterIdLst>
  <p:notesMasterIdLst>
    <p:notesMasterId r:id="rId26"/>
  </p:notesMasterIdLst>
  <p:handoutMasterIdLst>
    <p:handoutMasterId r:id="rId27"/>
  </p:handoutMasterIdLst>
  <p:sldIdLst>
    <p:sldId id="334" r:id="rId11"/>
    <p:sldId id="264" r:id="rId12"/>
    <p:sldId id="333" r:id="rId13"/>
    <p:sldId id="335" r:id="rId14"/>
    <p:sldId id="336" r:id="rId15"/>
    <p:sldId id="338" r:id="rId16"/>
    <p:sldId id="337" r:id="rId17"/>
    <p:sldId id="448" r:id="rId18"/>
    <p:sldId id="447" r:id="rId19"/>
    <p:sldId id="449" r:id="rId20"/>
    <p:sldId id="450" r:id="rId21"/>
    <p:sldId id="340" r:id="rId22"/>
    <p:sldId id="339" r:id="rId23"/>
    <p:sldId id="279" r:id="rId24"/>
    <p:sldId id="280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963"/>
    <a:srgbClr val="00417D"/>
    <a:srgbClr val="A12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9" autoAdjust="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3DAE404-DD2B-4DE5-B0CE-992ED5713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15FA0B-E055-434F-9E11-CCA88C788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137A-EBCB-49EC-9734-26FC45E32E86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8F5078-AF5B-496C-93A1-3CA8AC44E7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42F74D-8F19-4A29-8457-0C7AB1C56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CCB98-25CB-4FD0-B2B3-A73A24D4DE4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5437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CC1C-3D33-4DD6-9439-6415BA8504E7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F7F8-48A1-4863-ABF0-01A9D479BFD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20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4B831-DB3A-C444-A46A-82F5B0D537F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FCACD-B607-4D16-B386-125E3C8D27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9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 dirty="0"/>
              <a:t>CALIBRI BOLD 60,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35391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63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498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A977F-3D9E-4909-BED9-7FB7582D0DE9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D3889267-8B30-4984-9E0A-88CF5483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565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CB79-4FD8-4507-A614-1BD41EE8C117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63C01A44-7426-40AA-A7AA-900D0FFB5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81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127F-1610-4C65-AD4A-AB7B5417E6F2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C7E4915C-8FEA-4AF9-BF5F-697E1218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564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FB91-9B7E-4B44-98EB-1BCCB4E61003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1C1884-D5C5-4E6D-8EE0-CB27AD410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9EE3407-857B-4A94-9624-2A7B6671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317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868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C113-F77D-460D-93D0-13521233AE4E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EC344F-66C6-4AB1-A5D0-028D84B0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EF66A10E-4733-4BA7-8132-A2EB004F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82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5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1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771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521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9973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DD30460-6A9F-3A4C-B8D4-9DC7C1430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0"/>
          <a:stretch/>
        </p:blipFill>
        <p:spPr>
          <a:xfrm>
            <a:off x="2928395" y="0"/>
            <a:ext cx="9263605" cy="68580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l">
              <a:defRPr sz="6000">
                <a:solidFill>
                  <a:sysClr val="windowText" lastClr="00000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ysClr val="windowText" lastClr="000000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ysClr val="windowText" lastClr="000000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C7D98752-59B4-476B-82AD-A40B94580204}" type="datetime1">
              <a:rPr lang="fi-FI" smtClean="0"/>
              <a:pPr/>
              <a:t>8.12.2022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43B73C5-3C46-1D40-B308-B924019225F0}"/>
              </a:ext>
            </a:extLst>
          </p:cNvPr>
          <p:cNvSpPr/>
          <p:nvPr userDrawn="1"/>
        </p:nvSpPr>
        <p:spPr>
          <a:xfrm>
            <a:off x="8605859" y="3475300"/>
            <a:ext cx="12923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Kuva: Aino Valtonen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4095376-1387-164E-9A69-2DF3B48DC818}"/>
              </a:ext>
            </a:extLst>
          </p:cNvPr>
          <p:cNvSpPr/>
          <p:nvPr userDrawn="1"/>
        </p:nvSpPr>
        <p:spPr>
          <a:xfrm>
            <a:off x="10687867" y="5965909"/>
            <a:ext cx="13660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Kuva: Aurora Rautava</a:t>
            </a:r>
          </a:p>
        </p:txBody>
      </p:sp>
    </p:spTree>
    <p:extLst>
      <p:ext uri="{BB962C8B-B14F-4D97-AF65-F5344CB8AC3E}">
        <p14:creationId xmlns:p14="http://schemas.microsoft.com/office/powerpoint/2010/main" val="937514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001" y="2019195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210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ysClr val="windowText" lastClr="00000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ysClr val="windowText" lastClr="000000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</a:defRPr>
            </a:lvl1pPr>
            <a:lvl2pPr marL="800100" indent="-342900" algn="l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ysClr val="windowText" lastClr="000000"/>
                </a:solidFill>
              </a:defRPr>
            </a:lvl2pPr>
            <a:lvl3pPr marL="1200150" indent="-285750" algn="l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ysClr val="windowText" lastClr="000000"/>
                </a:solidFill>
              </a:defRPr>
            </a:lvl3pPr>
            <a:lvl4pPr marL="1657350" indent="-285750" algn="l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4pPr>
            <a:lvl5pPr marL="2114550" indent="-285750" algn="l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</a:defRPr>
            </a:lvl1pPr>
            <a:lvl2pPr algn="l">
              <a:buClr>
                <a:schemeClr val="bg1"/>
              </a:buClr>
              <a:defRPr sz="2000">
                <a:solidFill>
                  <a:sysClr val="windowText" lastClr="000000"/>
                </a:solidFill>
              </a:defRPr>
            </a:lvl2pPr>
            <a:lvl3pPr marL="1143000" indent="-228600" algn="l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ysClr val="windowText" lastClr="000000"/>
                </a:solidFill>
              </a:defRPr>
            </a:lvl3pPr>
            <a:lvl4pPr marL="1600200" indent="-228600" algn="l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4pPr>
            <a:lvl5pPr marL="2057400" indent="-228600" algn="l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742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D78C21-47CD-4090-848B-CDE75E453B56}" type="datetime1">
              <a:rPr lang="fi-FI" smtClean="0"/>
              <a:pPr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2BCA9C5-E6AA-9246-AFE8-8592A17050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3" y="11817"/>
            <a:ext cx="5717132" cy="22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4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D7A13F-D567-42F3-9A2E-CC4847359E9D}" type="datetime1">
              <a:rPr lang="fi-FI" smtClean="0"/>
              <a:pPr/>
              <a:t>8.12.2022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1568E760-6118-E94F-BCA7-A64E66BCD1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5836" y="256478"/>
            <a:ext cx="5621564" cy="5864922"/>
          </a:xfrm>
          <a:prstGeom prst="round2Diag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48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4A89A-256A-4799-8444-FC5DBFC7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31D291-A646-4E2B-8556-D91C1C99C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0B662D-03C4-48F5-89BE-77C25D38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1640FC-562E-4A47-B08A-CCB4E180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C0DE98-24BC-4F8B-B7E1-2D1E6544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185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5B53E-161F-4685-AC76-511EFFB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CCEE1-4B61-4681-B433-DE122FBA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BCE961-5B8F-472D-8089-E51C0558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2149D-905E-4B10-A0E8-35F28FED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AF16A8-1438-4434-9CF2-8F13C031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73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C113-F77D-460D-93D0-13521233AE4E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EC344F-66C6-4AB1-A5D0-028D84B0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EF66A10E-4733-4BA7-8132-A2EB004F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4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F14CA-A81C-4B00-B4E2-9C4BE0B5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D5DA1B-4686-498D-A5F2-0E4E1D2E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F6B5BA-0DCF-40D3-9FC8-1E7FFBA4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486130-EAFD-48DF-91B8-52F8FB8A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6A7050-E2A9-4D02-979B-5F36EB96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757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3EA3C-9D28-4750-ABA9-AB9FA861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F1086D-4B1A-4C00-8D6B-95B9827B9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5311EB-69A8-466E-BE95-344266C5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7E4FE13-7951-4F31-841A-7F5211E6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F8D7ED-B9CF-47F6-A4F1-04B7E14A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8E1802-E0A6-4D8A-BF7C-25F18656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7731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23E42-CCE9-427E-B203-0FEFE384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58425-4462-459C-A250-9C2BFC1B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364299-BF08-4977-920D-99D82DBF7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699D166-F969-4D64-AF40-0C6EA180E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18C7F4-6A6E-4D34-A371-D9CA98999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BA0C6C-6B19-4AAC-8174-B43639B8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EA50CDF-636F-404F-8B39-A993DE68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5C4D3AF-6E5B-401C-8E8B-2417C9DF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8185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BA8FEE-7F26-4D77-BC92-55D8B6BE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6202D7-6AC3-4F87-BC7F-C62A401B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1FBFDE-2F85-49FA-8441-A28CE0E7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EBD4034-DB79-401C-9279-99C3D2E7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921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6C2C7E-2BFA-42B3-B9A5-3CA3DC1D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3AE69BC-F999-446C-84D7-6920DE01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8FED54-271E-490A-8A9F-5DF0D15A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97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7CDEE2-4726-4B11-BC24-AE9F650B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5CEA3-4EFA-4C5B-84EA-CFDA0F9D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DA260AB-57D4-45EE-8A97-3CE5C317B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186C27-9C04-4D1C-B5D1-04CE2A6C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435B44-159F-4CCD-AA34-599830EB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06661A9-2652-46E5-BB83-6B24A7E1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778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6A0974-1F51-494B-975B-194B22A7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114F936-B295-48D2-A5E7-206826112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C000D94-52A0-4D3B-888E-38DAD32D8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019F84-AE49-47B6-BDE8-76521E45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F2B51C-A3E1-477C-B324-B90E6912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1F070A7-E579-418E-9233-9F00926F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643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483EE7-F976-43B5-BAAD-18838FF9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C26C41C-D6B0-49CF-8BEF-DACAC4AB4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ACA7AE-9963-4E5F-998F-A13CFA49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8F345-8C6A-46BD-AF25-ADD32BAB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B2D0D5-0275-4482-8B56-F241BCBE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6507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7A35AB3-1C09-4AA1-A2EE-0508587D5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712A02-1B75-4A0D-81BE-758A74531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8722EE-84DC-4702-814E-288FC1F2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0A278D-C1AA-440C-B786-ED31474A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974A22-57E2-4151-AFFC-B5CA9A97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868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283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4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581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2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26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99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593290-AA67-496D-B707-1DEA98C86F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7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2" r:id="rId2"/>
    <p:sldLayoutId id="2147483733" r:id="rId3"/>
    <p:sldLayoutId id="2147483736" r:id="rId4"/>
    <p:sldLayoutId id="2147483748" r:id="rId5"/>
    <p:sldLayoutId id="214748368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0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37" r:id="rId3"/>
    <p:sldLayoutId id="2147483739" r:id="rId4"/>
    <p:sldLayoutId id="214748370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8578-BC5F-4B15-8F5D-0DD369EB3107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B44897-2509-47CF-8B3C-182C95A805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84348-D887-4F24-AD29-F32FB63D9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25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3" r:id="rId2"/>
    <p:sldLayoutId id="2147483745" r:id="rId3"/>
    <p:sldLayoutId id="214748371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8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4BDF25A-8906-4EDD-BF38-36838DA0A270}" type="datetime1">
              <a:rPr lang="fi-FI" smtClean="0"/>
              <a:pPr/>
              <a:t>8.12.2022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3981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Wingdings" pitchFamily="2" charset="2"/>
        <a:buChar char="Ø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Helvetica" pitchFamily="2" charset="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61D2E68-2CEB-48F6-A1ED-852F7A7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6D0432-CEA6-48BE-916D-610BD33B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8FA8D7-BA16-4CB0-8680-3A2CA2AB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E1B7-47EC-42DB-9A3A-3B0365035CC5}" type="datetimeFigureOut">
              <a:rPr lang="fi-FI" smtClean="0"/>
              <a:t>8.12.2022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2FEDB-12E9-42DB-92F7-46A2681AD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7B9B86-DCC3-4DEF-ADB4-C958EA99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13AE-3651-4C69-8CCF-B3919395EB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355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rene.haronen@tampere.fi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.luosa@valteri.fi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ija.loukonen@tampere.fi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ija.viherkari@tampere.fi" TargetMode="External"/><Relationship Id="rId2" Type="http://schemas.openxmlformats.org/officeDocument/2006/relationships/hyperlink" Target="mailto:anne.piirainen@tampere.fi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24">
            <a:extLst>
              <a:ext uri="{FF2B5EF4-FFF2-40B4-BE49-F238E27FC236}">
                <a16:creationId xmlns:a16="http://schemas.microsoft.com/office/drawing/2014/main" id="{E45867E5-D815-E54D-9870-95C593BA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407" y="2429377"/>
            <a:ext cx="2760985" cy="760959"/>
          </a:xfrm>
        </p:spPr>
        <p:txBody>
          <a:bodyPr/>
          <a:lstStyle/>
          <a:p>
            <a:r>
              <a:rPr lang="fi-FI" sz="4000" dirty="0"/>
              <a:t>TAMPERE</a:t>
            </a:r>
          </a:p>
        </p:txBody>
      </p:sp>
      <p:sp>
        <p:nvSpPr>
          <p:cNvPr id="26" name="Alaotsikko 25">
            <a:extLst>
              <a:ext uri="{FF2B5EF4-FFF2-40B4-BE49-F238E27FC236}">
                <a16:creationId xmlns:a16="http://schemas.microsoft.com/office/drawing/2014/main" id="{F0933B86-0937-45AE-8746-1EE8A7108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4686" y="4590986"/>
            <a:ext cx="6688183" cy="1003237"/>
          </a:xfrm>
        </p:spPr>
        <p:txBody>
          <a:bodyPr/>
          <a:lstStyle/>
          <a:p>
            <a:r>
              <a:rPr lang="fi-FI" dirty="0"/>
              <a:t>Päiväkodin johtajat ja rehtorit</a:t>
            </a:r>
          </a:p>
          <a:p>
            <a:r>
              <a:rPr lang="fi-FI" dirty="0"/>
              <a:t>Yhteistyö syksy 2022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CF7003CC-F634-4E4B-959E-75039F3EF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5462" y="3190336"/>
            <a:ext cx="10494449" cy="1042068"/>
          </a:xfrm>
        </p:spPr>
        <p:txBody>
          <a:bodyPr/>
          <a:lstStyle/>
          <a:p>
            <a:r>
              <a:rPr lang="fi-FI" sz="4000" dirty="0"/>
              <a:t>Tuen jatkumot ja </a:t>
            </a:r>
          </a:p>
          <a:p>
            <a:r>
              <a:rPr lang="fi-FI" sz="4000" dirty="0"/>
              <a:t>niitä tukevat hankkeet esi- ja alkuopetuksessa</a:t>
            </a:r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B1D096D4-80C7-490F-ABEB-DDBAB35E3A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0410" y="5780731"/>
            <a:ext cx="8276733" cy="593725"/>
          </a:xfrm>
        </p:spPr>
        <p:txBody>
          <a:bodyPr/>
          <a:lstStyle/>
          <a:p>
            <a:r>
              <a:rPr lang="fi-FI" dirty="0"/>
              <a:t>LINK-hankkeen tukimateriaalia</a:t>
            </a:r>
          </a:p>
        </p:txBody>
      </p:sp>
      <p:sp>
        <p:nvSpPr>
          <p:cNvPr id="6" name="Tekstiruutu 24"/>
          <p:cNvSpPr txBox="1">
            <a:spLocks noChangeArrowheads="1"/>
          </p:cNvSpPr>
          <p:nvPr/>
        </p:nvSpPr>
        <p:spPr bwMode="auto">
          <a:xfrm>
            <a:off x="9795606" y="6374456"/>
            <a:ext cx="246094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ts val="500"/>
              </a:spcBef>
              <a:buClr>
                <a:schemeClr val="tx2"/>
              </a:buClr>
              <a:buFont typeface="Helvetica" panose="020B0604020202020204" pitchFamily="34" charset="0"/>
              <a:buChar char="−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Kuva: Visit Tampere / Laura Vanzo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Kuva 6" descr="Kuvassa Tammerkosken rannalla vanhat tiilirakennukset iltavalaistuksessa.">
            <a:extLst>
              <a:ext uri="{FF2B5EF4-FFF2-40B4-BE49-F238E27FC236}">
                <a16:creationId xmlns:a16="http://schemas.microsoft.com/office/drawing/2014/main" id="{6E445E40-9940-42F2-92FB-78968B59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520" y="449608"/>
            <a:ext cx="149364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2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5FEAD2-4F98-4CE9-92F0-173A4CEF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56" y="576144"/>
            <a:ext cx="11385288" cy="1060926"/>
          </a:xfrm>
        </p:spPr>
        <p:txBody>
          <a:bodyPr>
            <a:noAutofit/>
          </a:bodyPr>
          <a:lstStyle/>
          <a:p>
            <a:pPr algn="l"/>
            <a:r>
              <a:rPr lang="fi-FI" sz="4000" dirty="0">
                <a:solidFill>
                  <a:schemeClr val="tx1"/>
                </a:solidFill>
              </a:rPr>
              <a:t>VINK</a:t>
            </a:r>
            <a:r>
              <a:rPr lang="fi-FI" sz="4000" b="0" dirty="0">
                <a:solidFill>
                  <a:schemeClr val="tx1"/>
                </a:solidFill>
              </a:rPr>
              <a:t> </a:t>
            </a:r>
            <a:r>
              <a:rPr lang="fi-FI" altLang="fi-FI" sz="4000" b="0" dirty="0">
                <a:solidFill>
                  <a:schemeClr val="tx1"/>
                </a:solidFill>
              </a:rPr>
              <a:t>Tampereen kaupunkiseudun varhaiskasvatuksen tuen ja inkluusion kehittämishanke</a:t>
            </a:r>
            <a:endParaRPr lang="fi-FI" sz="4000" b="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F66CFB-6555-4090-8493-C695F8DD47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82356" y="2313662"/>
            <a:ext cx="4012323" cy="5666746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dirty="0">
                <a:solidFill>
                  <a:srgbClr val="000000"/>
                </a:solidFill>
              </a:rPr>
              <a:t>Tavoitteena kehittää seudullisesti varhaiskasvatuksen 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dirty="0">
                <a:solidFill>
                  <a:srgbClr val="000000"/>
                </a:solidFill>
              </a:rPr>
              <a:t>tuen ja inkluusion käytänteitä, 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dirty="0">
                <a:solidFill>
                  <a:srgbClr val="000000"/>
                </a:solidFill>
              </a:rPr>
              <a:t>jotka palvelevat erikokoisia kuntia ja takaavat kaikissa kunnissa 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dirty="0">
                <a:solidFill>
                  <a:srgbClr val="000000"/>
                </a:solidFill>
              </a:rPr>
              <a:t>tasa-arvoisesti 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b="1" dirty="0">
                <a:solidFill>
                  <a:srgbClr val="000000"/>
                </a:solidFill>
              </a:rPr>
              <a:t>lähipalveluna laadukkaan 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b="1" dirty="0">
                <a:solidFill>
                  <a:srgbClr val="000000"/>
                </a:solidFill>
              </a:rPr>
              <a:t>ja oikea-aikaisen tuen 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b="1" dirty="0">
                <a:solidFill>
                  <a:srgbClr val="000000"/>
                </a:solidFill>
              </a:rPr>
              <a:t>ja pysyvyyttä 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1800" b="1" dirty="0">
                <a:solidFill>
                  <a:srgbClr val="000000"/>
                </a:solidFill>
              </a:rPr>
              <a:t>lapsille ja perheille.​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A284EC-E81A-4E45-9BD4-394ADE248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BC113-F77D-460D-93D0-13521233AE4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D6CE45-6FFE-4316-8EF1-EC56BA8A5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9B51F9-7B88-4799-8FD4-AD8ACEAF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4031" y="6281856"/>
            <a:ext cx="5027671" cy="5509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Lisätietoa: Irene Haronen hankekoordinaattori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irene.haronen@tampere.fi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p. 0417300641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AB3419-9675-404A-96AF-C2004CEBF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58792"/>
            <a:ext cx="2914691" cy="4049418"/>
          </a:xfrm>
          <a:prstGeom prst="rect">
            <a:avLst/>
          </a:prstGeom>
        </p:spPr>
      </p:pic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98B514CF-69FE-4659-ACD2-451682FB0857}"/>
              </a:ext>
            </a:extLst>
          </p:cNvPr>
          <p:cNvSpPr/>
          <p:nvPr/>
        </p:nvSpPr>
        <p:spPr>
          <a:xfrm>
            <a:off x="1093820" y="2120435"/>
            <a:ext cx="3589864" cy="3862492"/>
          </a:xfrm>
          <a:prstGeom prst="roundRect">
            <a:avLst/>
          </a:prstGeom>
          <a:noFill/>
          <a:ln w="28575">
            <a:solidFill>
              <a:srgbClr val="123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ähti: 5-sakarainen 8">
            <a:extLst>
              <a:ext uri="{FF2B5EF4-FFF2-40B4-BE49-F238E27FC236}">
                <a16:creationId xmlns:a16="http://schemas.microsoft.com/office/drawing/2014/main" id="{4000104D-1894-4EBB-A174-684CAFEC4355}"/>
              </a:ext>
            </a:extLst>
          </p:cNvPr>
          <p:cNvSpPr/>
          <p:nvPr/>
        </p:nvSpPr>
        <p:spPr>
          <a:xfrm>
            <a:off x="8343957" y="4769963"/>
            <a:ext cx="483909" cy="37707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7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5604D-63BE-4EC1-BD57-5293D3B3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7" y="200736"/>
            <a:ext cx="10515600" cy="1060926"/>
          </a:xfrm>
        </p:spPr>
        <p:txBody>
          <a:bodyPr>
            <a:noAutofit/>
          </a:bodyPr>
          <a:lstStyle/>
          <a:p>
            <a:pPr algn="l"/>
            <a:r>
              <a:rPr lang="fi-FI" sz="4000" dirty="0">
                <a:solidFill>
                  <a:schemeClr val="tx1"/>
                </a:solidFill>
              </a:rPr>
              <a:t>VARTAKO </a:t>
            </a:r>
            <a:r>
              <a:rPr lang="fi-FI" sz="4000" dirty="0">
                <a:solidFill>
                  <a:srgbClr val="000000"/>
                </a:solidFill>
                <a:cs typeface="Arial" panose="020B0604020202020204" pitchFamily="34" charset="0"/>
              </a:rPr>
              <a:t>TAYS-alueen konsultaation ja ohjauksen kehittäminen varhaiskasvatuksen ja esiopetuksen erityisopettajille</a:t>
            </a: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E41DC-B8A1-4B2F-9E1F-73B9B46304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7418" y="1597336"/>
            <a:ext cx="11696916" cy="4399256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buClr>
                <a:srgbClr val="87BE3C"/>
              </a:buClr>
              <a:buSzPct val="100000"/>
              <a:buNone/>
            </a:pPr>
            <a:endParaRPr lang="fi-FI" sz="16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87BE3C"/>
              </a:buClr>
              <a:buSzPct val="100000"/>
              <a:buNone/>
            </a:pPr>
            <a:endParaRPr lang="fi-FI" sz="16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r>
              <a:rPr lang="fi-FI" sz="2000" dirty="0">
                <a:solidFill>
                  <a:srgbClr val="000000"/>
                </a:solidFill>
              </a:rPr>
              <a:t>Pirkanmaa (Tampere 7) 30 paikkaa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r>
              <a:rPr lang="fi-FI" sz="2000" dirty="0">
                <a:solidFill>
                  <a:srgbClr val="000000"/>
                </a:solidFill>
              </a:rPr>
              <a:t>      (</a:t>
            </a:r>
            <a:r>
              <a:rPr lang="fi-FI" sz="2000">
                <a:solidFill>
                  <a:srgbClr val="000000"/>
                </a:solidFill>
              </a:rPr>
              <a:t>kaksi osallistujaa </a:t>
            </a:r>
            <a:r>
              <a:rPr lang="fi-FI" sz="2000" dirty="0">
                <a:solidFill>
                  <a:srgbClr val="000000"/>
                </a:solidFill>
              </a:rPr>
              <a:t>erityisopetus, perusopetus)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endParaRPr lang="fi-FI" sz="20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r>
              <a:rPr lang="fi-FI" sz="2000" dirty="0">
                <a:solidFill>
                  <a:srgbClr val="000000"/>
                </a:solidFill>
              </a:rPr>
              <a:t>Hankkeessa koulutetaan TAYS-alueella 75 varhaiskasvatuksen ja esiopetuksen erityisopettajaa</a:t>
            </a: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endParaRPr lang="fi-FI" sz="20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r>
              <a:rPr lang="fi-FI" sz="2000" b="1" dirty="0">
                <a:solidFill>
                  <a:srgbClr val="000000"/>
                </a:solidFill>
              </a:rPr>
              <a:t>Päätavoitteena on vahvistaa kuntien varhaiskasvatuksen ja esiopetuksen ohjausta ja konsultaatiota </a:t>
            </a:r>
            <a:r>
              <a:rPr lang="fi-FI" sz="2000" dirty="0">
                <a:solidFill>
                  <a:srgbClr val="000000"/>
                </a:solidFill>
              </a:rPr>
              <a:t>toteuttavien erityisopettajien ammatillisia valmiuksia tukea henkilöstöä suunnittelemaan erilaisia pedagogisia järjestelyitä ja työtapoja. </a:t>
            </a:r>
          </a:p>
          <a:p>
            <a:pPr marL="0" lvl="0" indent="0">
              <a:spcBef>
                <a:spcPts val="0"/>
              </a:spcBef>
              <a:buClr>
                <a:srgbClr val="87BE3C"/>
              </a:buClr>
              <a:buSzPct val="110000"/>
              <a:buNone/>
            </a:pPr>
            <a:endParaRPr lang="fi-FI" sz="20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r>
              <a:rPr lang="fi-FI" sz="2000" dirty="0">
                <a:solidFill>
                  <a:srgbClr val="000000"/>
                </a:solidFill>
              </a:rPr>
              <a:t>Koulutukseen osallistuvia varhaiskasvatuksen ja esiopetuksen erityisopettajia tuetaan paikallisten konsultatiivisten rakenteiden kehittämisessä sekä alueellisessa verkostoitumisessa.</a:t>
            </a: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endParaRPr lang="fi-FI" sz="16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endParaRPr lang="fi-FI" sz="16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87BE3C"/>
              </a:buClr>
              <a:buSzPct val="110000"/>
            </a:pPr>
            <a:endParaRPr lang="fi-FI" sz="16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87BE3C"/>
              </a:buClr>
              <a:buSzPct val="100000"/>
              <a:buNone/>
            </a:pPr>
            <a:endParaRPr lang="fi-FI" sz="16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231B3E-30BE-489E-B8CC-47A33FF67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88088" y="6922892"/>
            <a:ext cx="109510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BC113-F77D-460D-93D0-13521233AE4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E83051-DE9D-4D1A-A595-A4D4AF7C6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5927F8-5613-40F7-9F8B-43177A70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7228" y="6149703"/>
            <a:ext cx="393596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Lisätietoja: Mari Luosa Oppimis- ja ohjauskeskus Valteri, Tays alueyhdyshenkilö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mari.luosa@valteri.fi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89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ED38E-A96A-4C7B-ADDD-38FB3FC0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34" y="237184"/>
            <a:ext cx="10515600" cy="1060926"/>
          </a:xfrm>
        </p:spPr>
        <p:txBody>
          <a:bodyPr>
            <a:noAutofit/>
          </a:bodyPr>
          <a:lstStyle/>
          <a:p>
            <a:pPr algn="l"/>
            <a:r>
              <a:rPr lang="fi-FI" sz="4000" b="0" dirty="0">
                <a:solidFill>
                  <a:schemeClr val="tx1"/>
                </a:solidFill>
              </a:rPr>
              <a:t>Pirkanmaan tuen jatkumot ja toimivat verkostot</a:t>
            </a:r>
            <a:br>
              <a:rPr lang="fi-FI" sz="4000" b="0" dirty="0">
                <a:solidFill>
                  <a:schemeClr val="tx1"/>
                </a:solidFill>
              </a:rPr>
            </a:br>
            <a:r>
              <a:rPr lang="fi-FI" sz="4000" dirty="0">
                <a:solidFill>
                  <a:schemeClr val="tx1"/>
                </a:solidFill>
              </a:rPr>
              <a:t>LINK</a:t>
            </a:r>
            <a:r>
              <a:rPr lang="fi-FI" sz="4000" b="0" dirty="0">
                <a:solidFill>
                  <a:schemeClr val="tx1"/>
                </a:solidFill>
              </a:rPr>
              <a:t> </a:t>
            </a:r>
            <a:r>
              <a:rPr lang="fi-FI" sz="3000" b="0" dirty="0">
                <a:solidFill>
                  <a:schemeClr val="tx1"/>
                </a:solidFill>
              </a:rPr>
              <a:t>(</a:t>
            </a:r>
            <a:r>
              <a:rPr lang="fi-FI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1.8.2022-31.12.2023)</a:t>
            </a:r>
            <a:endParaRPr lang="fi-FI" sz="3000" b="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006396-CB83-4D90-BB1D-C005DAEE0E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534" y="1602558"/>
            <a:ext cx="11118916" cy="45066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buClrTx/>
              <a:buNone/>
            </a:pPr>
            <a:r>
              <a:rPr lang="fi-FI" sz="2300" b="1" dirty="0">
                <a:solidFill>
                  <a:prstClr val="black"/>
                </a:solidFill>
              </a:rPr>
              <a:t>TAVOITE 1</a:t>
            </a:r>
            <a:r>
              <a:rPr lang="fi-FI" sz="2300" dirty="0">
                <a:solidFill>
                  <a:prstClr val="black"/>
                </a:solidFill>
              </a:rPr>
              <a:t>: </a:t>
            </a:r>
            <a:r>
              <a:rPr lang="fi-FI" sz="2300" b="1" dirty="0">
                <a:solidFill>
                  <a:prstClr val="black"/>
                </a:solidFill>
              </a:rPr>
              <a:t>Tuen ja inkluusion yhteiset suuntaviivat</a:t>
            </a:r>
          </a:p>
          <a:p>
            <a:pPr lvl="0">
              <a:lnSpc>
                <a:spcPct val="90000"/>
              </a:lnSpc>
              <a:buClrTx/>
            </a:pPr>
            <a:r>
              <a:rPr lang="fi-FI" sz="2300" dirty="0">
                <a:solidFill>
                  <a:prstClr val="black"/>
                </a:solidFill>
              </a:rPr>
              <a:t>Hankkeen tavoitteena on nivoa yhteen hankkeissa tehtyä kehitystyötä maakuntatasoisesti, luoden maakunnallisella taholla yhteneviä tuen käytänteitä ja suuntaviivoja hyödyntäen ja tiivistäen olemassa olevia verkostoja</a:t>
            </a:r>
          </a:p>
          <a:p>
            <a:pPr lvl="0">
              <a:lnSpc>
                <a:spcPct val="90000"/>
              </a:lnSpc>
              <a:buClrTx/>
            </a:pPr>
            <a:r>
              <a:rPr lang="fi-FI" sz="2300" dirty="0">
                <a:solidFill>
                  <a:prstClr val="black"/>
                </a:solidFill>
              </a:rPr>
              <a:t>Projektipäällikkö Maija Loukonen tuottaa mm. materiaalia ja tukipalvelua ja levittää hyviä käytänteitä</a:t>
            </a: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fi-FI" sz="2300" b="1" dirty="0">
                <a:solidFill>
                  <a:prstClr val="black"/>
                </a:solidFill>
              </a:rPr>
              <a:t>TAVOITE 2</a:t>
            </a:r>
            <a:r>
              <a:rPr lang="fi-FI" sz="2300" dirty="0">
                <a:solidFill>
                  <a:prstClr val="black"/>
                </a:solidFill>
              </a:rPr>
              <a:t>: </a:t>
            </a:r>
            <a:r>
              <a:rPr lang="fi-FI" sz="2300" b="1" dirty="0">
                <a:solidFill>
                  <a:prstClr val="black"/>
                </a:solidFill>
              </a:rPr>
              <a:t>Tuen jatkumo varhaiskasvatuksesta perusopetukseen</a:t>
            </a:r>
          </a:p>
          <a:p>
            <a:pPr lvl="0">
              <a:lnSpc>
                <a:spcPct val="90000"/>
              </a:lnSpc>
              <a:buClrTx/>
            </a:pPr>
            <a:r>
              <a:rPr lang="fi-FI" sz="2300" dirty="0">
                <a:solidFill>
                  <a:prstClr val="black"/>
                </a:solidFill>
              </a:rPr>
              <a:t>Erityisenä sisällöllisenä kehittämisen painopistealueena on tuen jatkumon ja siirtymävaiheen käytäntöjen kehittäminen ja kolmiportaisen/-tasoisen tuen yhteensovittaminen</a:t>
            </a:r>
          </a:p>
          <a:p>
            <a:pPr lvl="0">
              <a:lnSpc>
                <a:spcPct val="90000"/>
              </a:lnSpc>
              <a:buClrTx/>
            </a:pPr>
            <a:r>
              <a:rPr lang="fi-FI" sz="2300" dirty="0">
                <a:solidFill>
                  <a:prstClr val="black"/>
                </a:solidFill>
              </a:rPr>
              <a:t>Koordinaattori tukee vakan ja perusopetuksen tuen jatkumoiden kokeiluja ja kehittämistyötä kunnissa. Tampere lähtee kehittämään veon ja erityisopettajien yhteistyömallia siirtymävaiheessa</a:t>
            </a: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fi-FI" sz="2300" b="1" dirty="0">
                <a:solidFill>
                  <a:prstClr val="black"/>
                </a:solidFill>
              </a:rPr>
              <a:t>TAVOITE 3</a:t>
            </a:r>
            <a:r>
              <a:rPr lang="fi-FI" sz="2300" dirty="0">
                <a:solidFill>
                  <a:prstClr val="black"/>
                </a:solidFill>
              </a:rPr>
              <a:t>: </a:t>
            </a:r>
            <a:r>
              <a:rPr lang="fi-FI" sz="2300" b="1" dirty="0">
                <a:solidFill>
                  <a:prstClr val="black"/>
                </a:solidFill>
              </a:rPr>
              <a:t>Yleisen tuen vahvistaminen</a:t>
            </a:r>
          </a:p>
          <a:p>
            <a:pPr lvl="0">
              <a:lnSpc>
                <a:spcPct val="90000"/>
              </a:lnSpc>
              <a:buClrTx/>
            </a:pPr>
            <a:r>
              <a:rPr lang="fi-FI" sz="2300" dirty="0">
                <a:solidFill>
                  <a:prstClr val="black"/>
                </a:solidFill>
              </a:rPr>
              <a:t>Hankkeen näkökulma painottuu voimakkaasti yleisen tuen portaalle/tasolle. Yleisen tuen vahvistaminen ennaltaehkäisee parhaiten erityisen tuen tarvetta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D6E1B0-AB0C-4E7F-9BE0-3406351A36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BC113-F77D-460D-93D0-13521233AE4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684ADF-2D79-4C2B-B355-10B15330E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CE3DE2-9FDB-49B7-81CD-063DC1D2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012" y="5991225"/>
            <a:ext cx="393596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Lisätietoa Projektipäällikkö Maija Loukonen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maija.loukonen@tampere.fi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0401984020</a:t>
            </a:r>
          </a:p>
        </p:txBody>
      </p:sp>
      <p:sp>
        <p:nvSpPr>
          <p:cNvPr id="7" name="Tähti: 5-sakarainen 6">
            <a:extLst>
              <a:ext uri="{FF2B5EF4-FFF2-40B4-BE49-F238E27FC236}">
                <a16:creationId xmlns:a16="http://schemas.microsoft.com/office/drawing/2014/main" id="{6DA08555-2675-4F57-B6D6-18D3787A35BA}"/>
              </a:ext>
            </a:extLst>
          </p:cNvPr>
          <p:cNvSpPr/>
          <p:nvPr/>
        </p:nvSpPr>
        <p:spPr>
          <a:xfrm>
            <a:off x="7708481" y="3240464"/>
            <a:ext cx="483909" cy="37707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5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EF40C9-931A-4B69-97B9-7B2921C4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38" y="1674497"/>
            <a:ext cx="10515600" cy="1060926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chemeClr val="tx1"/>
                </a:solidFill>
              </a:rPr>
              <a:t>Esi- ja alkuopetuksen toiminnan esteet ja mahdollistajat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BFECA8-FCB5-46BC-89AC-767BFF8DB1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2461" y="3416708"/>
            <a:ext cx="10715854" cy="2988934"/>
          </a:xfrm>
        </p:spPr>
        <p:txBody>
          <a:bodyPr/>
          <a:lstStyle/>
          <a:p>
            <a:r>
              <a:rPr lang="fi-FI" dirty="0"/>
              <a:t>Esi- ja alkuopetuksen toimijoille tehty kartoitus yhteistyöstä syksy 2022 Tampere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5BBC52-7452-497A-A246-54DE6A1E3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C113-F77D-460D-93D0-13521233AE4E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02F03D9-0D0A-4433-BBBE-6272535C5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13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8FFAFD-F0B5-4C1C-8621-282DC959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018" y="6978519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31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4E95165-084C-45C0-AC0D-8438961F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7" y="1719151"/>
            <a:ext cx="10998380" cy="4864072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85AF1E45-1904-4C37-B2D1-1D910922FC51}"/>
              </a:ext>
            </a:extLst>
          </p:cNvPr>
          <p:cNvSpPr/>
          <p:nvPr/>
        </p:nvSpPr>
        <p:spPr>
          <a:xfrm>
            <a:off x="403780" y="125412"/>
            <a:ext cx="11384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549A"/>
              </a:buClr>
              <a:buSzTx/>
              <a:buFontTx/>
              <a:buNone/>
              <a:tabLst/>
              <a:defRPr/>
            </a:pPr>
            <a:r>
              <a:rPr kumimoji="0" lang="fi-FI" sz="40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Esi- ja alkuopetuksen yhteistyön kartoitus </a:t>
            </a:r>
            <a:br>
              <a:rPr kumimoji="0" lang="fi-FI" sz="40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40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syksy 2022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8549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kysely (vastaajia yht.93. 6 yhteistyötiimistä ei vastausta)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7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C547F2E-657E-4ACF-B70F-1B1732A8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7" y="583873"/>
            <a:ext cx="11539634" cy="43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E0D5DE25-BD6E-427C-BC19-A320863F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4" y="2884601"/>
            <a:ext cx="10515600" cy="378771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fi-FI" sz="3300" dirty="0">
                <a:solidFill>
                  <a:prstClr val="black"/>
                </a:solidFill>
                <a:ea typeface="+mn-ea"/>
                <a:cs typeface="+mn-cs"/>
              </a:rPr>
              <a:t>Nivelvaiheessa ammattilaisten välinen yhteistyö parantaa oppimisen jatkumoa ja pedagogisia käytäntöjä</a:t>
            </a:r>
            <a:br>
              <a:rPr lang="fi-FI" sz="3300" b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-Laura Rantavuori</a:t>
            </a:r>
            <a:br>
              <a:rPr lang="fi-FI" sz="28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0137980-BC58-41EB-9F5C-27BED3980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148" y="-47134"/>
            <a:ext cx="11899704" cy="6645897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3300" b="1" dirty="0">
                <a:solidFill>
                  <a:schemeClr val="tx1"/>
                </a:solidFill>
              </a:rPr>
              <a:t>Lähipäiväkoti ja lähikoulu pystyvät tukemaan kaikkia alueensa lapsia ja oppilaita</a:t>
            </a:r>
          </a:p>
        </p:txBody>
      </p:sp>
    </p:spTree>
    <p:extLst>
      <p:ext uri="{BB962C8B-B14F-4D97-AF65-F5344CB8AC3E}">
        <p14:creationId xmlns:p14="http://schemas.microsoft.com/office/powerpoint/2010/main" val="127648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6B265-9AA3-49F0-A636-B2E5EDEF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5" y="585902"/>
            <a:ext cx="11689236" cy="1060926"/>
          </a:xfrm>
        </p:spPr>
        <p:txBody>
          <a:bodyPr>
            <a:noAutofit/>
          </a:bodyPr>
          <a:lstStyle/>
          <a:p>
            <a:pPr algn="l"/>
            <a:r>
              <a:rPr lang="fi-FI" sz="4000" b="0" dirty="0">
                <a:solidFill>
                  <a:schemeClr val="tx1"/>
                </a:solidFill>
              </a:rPr>
              <a:t>Lapsen tuen jatkumo esiopetuksesta perusopetukseen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DE1694-1534-402B-A41F-27A8AE65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030" y="1446462"/>
            <a:ext cx="11689237" cy="4807833"/>
          </a:xfrm>
        </p:spPr>
        <p:txBody>
          <a:bodyPr>
            <a:normAutofit/>
          </a:bodyPr>
          <a:lstStyle/>
          <a:p>
            <a:pPr lvl="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Oppilaan yksilöllinen koulupolun valmistelu: 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varhaiskasvatuksen erityisopettaja, tukea koordinoiva opettaja, päiväkodin johtaja, rehtori, pedagogisen tuen tiimi ja huoltajat.</a:t>
            </a:r>
          </a:p>
          <a:p>
            <a:pPr lvl="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Integroidut esiopetusryhmät ja siirtyminen perusopetukseen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Lähikouluperiaate ohjaa ryhmien muodostamista. Esiopetusryhmä ei automaattisesti siirry sellaisenaan perusopetukseen. Tukea tarvitsevat oppilaat siirtyvät ensisijaisesti omalla koulupolulla pedagogisen selvityksen perusteella luokkiin. </a:t>
            </a:r>
          </a:p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endParaRPr lang="fi-FI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Viestintä ja toiminta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päiväkodin johtajan ja rehtorin puhe samansisältöistä sekä toiminta yhdensuuntaista.</a:t>
            </a:r>
          </a:p>
          <a:p>
            <a:pPr lvl="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i-FI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Koulupolkutapaamiset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pkj ja rehtori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jatkumo (kts. yllä), viestintä (kts. yllä), tuki (kts. yllä) 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3F9C69-5438-4A5E-8EAC-E712CFE2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69EBD-5908-4DFB-887C-8859A3F24533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9D687C-12A0-4CE4-AEAD-2E5027D3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660DA5-6D42-4DC3-9336-D1F68048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018" y="6914489"/>
            <a:ext cx="393596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3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E33691-02F5-4CF9-B675-67037ADF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23" y="216212"/>
            <a:ext cx="4588562" cy="1018095"/>
          </a:xfrm>
        </p:spPr>
        <p:txBody>
          <a:bodyPr>
            <a:normAutofit/>
          </a:bodyPr>
          <a:lstStyle/>
          <a:p>
            <a:pPr algn="l"/>
            <a:r>
              <a:rPr lang="fi-FI" sz="4000" b="0" dirty="0">
                <a:solidFill>
                  <a:schemeClr val="tx1"/>
                </a:solidFill>
              </a:rPr>
              <a:t>Tuen jatkumot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DDD9BA-36AC-46A3-AE4E-CC9952EE6F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BC113-F77D-460D-93D0-13521233AE4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B7BA229-7157-41EE-AC19-8BF92808B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637AD8-CA0E-4ABA-8E02-E1F717D7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45040" y="6768886"/>
            <a:ext cx="657590" cy="891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23B2475-C54F-4659-8CEC-DD74FFB656E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49995" y="930441"/>
            <a:ext cx="9774013" cy="54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E39F8-6B62-462C-A066-CC294530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80" y="411452"/>
            <a:ext cx="10515600" cy="1060926"/>
          </a:xfrm>
        </p:spPr>
        <p:txBody>
          <a:bodyPr>
            <a:noAutofit/>
          </a:bodyPr>
          <a:lstStyle/>
          <a:p>
            <a:pPr algn="l"/>
            <a:r>
              <a:rPr lang="fi-FI" sz="4000" b="0" dirty="0">
                <a:solidFill>
                  <a:srgbClr val="212121"/>
                </a:solidFill>
                <a:ea typeface="+mn-ea"/>
                <a:cs typeface="+mn-cs"/>
              </a:rPr>
              <a:t>Erityisopettajan ja varhaiskasvatuksen erityisopettajan työnjako esiopetuksessa</a:t>
            </a:r>
            <a:endParaRPr lang="fi-FI" sz="400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4120566-37D5-45E4-BBB8-DF7D689B0B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9683" y="1936701"/>
            <a:ext cx="10525570" cy="4163079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fi-FI" b="1" dirty="0"/>
              <a:t>      Esi- ja alkuopetuksen yhteistyö: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fi-FI" dirty="0">
                <a:solidFill>
                  <a:srgbClr val="212121"/>
                </a:solidFill>
              </a:rPr>
              <a:t>      Laaja-alainen erityisopettaja ja varhaiskasvatuksen erityisopettaja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C305F-B161-4553-A6F9-6F522547BF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BC113-F77D-460D-93D0-13521233AE4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5B12EA-BEAC-4BB8-B85E-DC36DC5C4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E42D5C-D4DD-4BBF-AD9F-0AD5F058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018" y="6858000"/>
            <a:ext cx="393596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55EDED6-89F8-4562-94EA-D36635AA7A03}"/>
              </a:ext>
            </a:extLst>
          </p:cNvPr>
          <p:cNvSpPr/>
          <p:nvPr/>
        </p:nvSpPr>
        <p:spPr>
          <a:xfrm>
            <a:off x="582580" y="2676217"/>
            <a:ext cx="116798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Resurssi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tarkennetaan lukuvuosittain.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Työnjako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Yhteinen suunnittelu alkaa edellisenä keväänä, periaatteet kirjataan lukuvuosisuunnitelmaan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Pedagogiset arviot + selvitykset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laatiminen: ryhmän opettaja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Palaverit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huoltajien kanssa ja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tiedonsiirto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yhteisvastuu sovitulla tavalla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Monialaisen yhteistyön koordinointi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lapsen asioissa: päävastuu VEOlla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-Suunnitelma tuen järjestämisestä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3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97B664-88DA-45A4-9079-4B93B954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3" y="572269"/>
            <a:ext cx="12053947" cy="1060926"/>
          </a:xfrm>
        </p:spPr>
        <p:txBody>
          <a:bodyPr>
            <a:normAutofit fontScale="90000"/>
          </a:bodyPr>
          <a:lstStyle/>
          <a:p>
            <a:pPr algn="l"/>
            <a:r>
              <a:rPr lang="fi-FI" sz="3200" b="0" dirty="0">
                <a:solidFill>
                  <a:schemeClr val="tx1"/>
                </a:solidFill>
              </a:rPr>
              <a:t> </a:t>
            </a:r>
            <a:r>
              <a:rPr lang="fi-FI" sz="4400" dirty="0">
                <a:solidFill>
                  <a:srgbClr val="212121"/>
                </a:solidFill>
              </a:rPr>
              <a:t>Tuen jatkumoiden ja inkluusion kehittämiseen </a:t>
            </a:r>
            <a:br>
              <a:rPr lang="fi-FI" sz="4400" dirty="0">
                <a:solidFill>
                  <a:srgbClr val="212121"/>
                </a:solidFill>
              </a:rPr>
            </a:br>
            <a:r>
              <a:rPr lang="fi-FI" sz="4400" dirty="0">
                <a:solidFill>
                  <a:srgbClr val="212121"/>
                </a:solidFill>
              </a:rPr>
              <a:t> liittyvät hankkeet</a:t>
            </a:r>
            <a:br>
              <a:rPr lang="fi-FI" sz="4000" b="0" dirty="0">
                <a:solidFill>
                  <a:srgbClr val="212121"/>
                </a:solidFill>
              </a:rPr>
            </a:br>
            <a:br>
              <a:rPr lang="fi-FI" sz="3200" b="0" dirty="0">
                <a:solidFill>
                  <a:schemeClr val="tx1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4B35DF-1F0E-4D30-9F8D-0B4DF3B688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747" y="1053118"/>
            <a:ext cx="10871937" cy="5232613"/>
          </a:xfrm>
        </p:spPr>
        <p:txBody>
          <a:bodyPr>
            <a:normAutofit/>
          </a:bodyPr>
          <a:lstStyle/>
          <a:p>
            <a:pPr marL="0" lvl="0" indent="0">
              <a:buClr>
                <a:srgbClr val="212121"/>
              </a:buClr>
              <a:buNone/>
            </a:pPr>
            <a:endParaRPr lang="fi-FI" sz="2800" b="1" dirty="0">
              <a:solidFill>
                <a:srgbClr val="212121"/>
              </a:solidFill>
            </a:endParaRPr>
          </a:p>
          <a:p>
            <a:pPr marL="0" lvl="0" indent="0">
              <a:buClr>
                <a:srgbClr val="212121"/>
              </a:buClr>
              <a:buNone/>
            </a:pPr>
            <a:endParaRPr lang="fi-FI" sz="2800" b="1" dirty="0">
              <a:solidFill>
                <a:srgbClr val="212121"/>
              </a:solidFill>
            </a:endParaRPr>
          </a:p>
          <a:p>
            <a:pPr marL="0" lvl="0" indent="0">
              <a:buClr>
                <a:srgbClr val="212121"/>
              </a:buClr>
              <a:buNone/>
            </a:pPr>
            <a:r>
              <a:rPr lang="fi-FI" sz="3200" b="1" dirty="0">
                <a:solidFill>
                  <a:srgbClr val="212121"/>
                </a:solidFill>
              </a:rPr>
              <a:t>Esi- ja alkuopetuksen hanke </a:t>
            </a:r>
          </a:p>
          <a:p>
            <a:pPr marL="0" lvl="0" indent="0">
              <a:buClr>
                <a:srgbClr val="212121"/>
              </a:buClr>
              <a:buNone/>
            </a:pPr>
            <a:r>
              <a:rPr lang="fi-FI" sz="2000" dirty="0">
                <a:solidFill>
                  <a:srgbClr val="212121"/>
                </a:solidFill>
                <a:ea typeface="+mj-ea"/>
                <a:cs typeface="+mj-cs"/>
              </a:rPr>
              <a:t>(jatkokehittäminen VSOP:n jälkeen </a:t>
            </a:r>
            <a:r>
              <a:rPr lang="fi-FI" sz="20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1.8.2022 31.12.2023</a:t>
            </a:r>
            <a:r>
              <a:rPr lang="fi-FI" sz="2000" dirty="0">
                <a:solidFill>
                  <a:srgbClr val="212121"/>
                </a:solidFill>
                <a:ea typeface="+mj-ea"/>
                <a:cs typeface="+mj-cs"/>
              </a:rPr>
              <a:t>)</a:t>
            </a:r>
            <a:endParaRPr lang="fi-FI" sz="3200" b="1" dirty="0">
              <a:solidFill>
                <a:srgbClr val="212121"/>
              </a:solidFill>
            </a:endParaRPr>
          </a:p>
          <a:p>
            <a:pPr marL="0" lvl="0" indent="0">
              <a:buClr>
                <a:srgbClr val="212121"/>
              </a:buClr>
              <a:buNone/>
            </a:pPr>
            <a:endParaRPr lang="fi-FI" sz="2800" b="1" dirty="0">
              <a:solidFill>
                <a:srgbClr val="212121"/>
              </a:solidFill>
            </a:endParaRPr>
          </a:p>
          <a:p>
            <a:pPr marL="342900" lvl="0" indent="-342900">
              <a:buClr>
                <a:srgbClr val="212121"/>
              </a:buClr>
            </a:pPr>
            <a:r>
              <a:rPr lang="fi-FI" sz="2800" dirty="0">
                <a:solidFill>
                  <a:srgbClr val="212121"/>
                </a:solidFill>
              </a:rPr>
              <a:t>Tavoitteena on edistää ja kehittää oppilaiden koululaistaitoja sekä henkilöstön yhteistyötä ja </a:t>
            </a:r>
            <a:r>
              <a:rPr lang="fi-FI" sz="2800" b="1" dirty="0">
                <a:solidFill>
                  <a:srgbClr val="212121"/>
                </a:solidFill>
              </a:rPr>
              <a:t>sujuvoittaa lapsen siirtymiä esi- ja alkuopetuksen välillä. </a:t>
            </a:r>
          </a:p>
          <a:p>
            <a:pPr marL="342900" lvl="0" indent="-342900">
              <a:buClr>
                <a:srgbClr val="212121"/>
              </a:buClr>
            </a:pPr>
            <a:r>
              <a:rPr lang="fi-FI" sz="2800" b="1" dirty="0">
                <a:solidFill>
                  <a:srgbClr val="212121"/>
                </a:solidFill>
              </a:rPr>
              <a:t>Edistää ja luoda käytänteitä esi- ja alkuopetuksen yhtenäiselle toimintakulttuurille</a:t>
            </a:r>
            <a:r>
              <a:rPr lang="fi-FI" sz="2800" dirty="0">
                <a:solidFill>
                  <a:srgbClr val="21212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C38DCD-0986-4858-9A52-80B5FD6E2A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C113-F77D-460D-93D0-13521233AE4E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714E53-A1D6-456A-91F4-386C592B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A72B06-6888-4C75-B245-694B900C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018" y="6907818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987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180A80-0A81-45E0-AE72-50475B10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07" y="-414779"/>
            <a:ext cx="10515600" cy="393062"/>
          </a:xfrm>
        </p:spPr>
        <p:txBody>
          <a:bodyPr>
            <a:noAutofit/>
          </a:bodyPr>
          <a:lstStyle/>
          <a:p>
            <a:pPr algn="l"/>
            <a:br>
              <a:rPr lang="fi-FI" sz="4000" b="0" dirty="0">
                <a:solidFill>
                  <a:schemeClr val="tx1"/>
                </a:solidFill>
              </a:rPr>
            </a:br>
            <a:br>
              <a:rPr lang="fi-FI" sz="4000" b="0" dirty="0">
                <a:solidFill>
                  <a:schemeClr val="tx1"/>
                </a:solidFill>
              </a:rPr>
            </a:br>
            <a:r>
              <a:rPr lang="fi-FI" sz="4000" dirty="0">
                <a:solidFill>
                  <a:schemeClr val="tx1"/>
                </a:solidFill>
              </a:rPr>
              <a:t>Esi- ja alkuopetuksen hankkeessa </a:t>
            </a:r>
            <a:r>
              <a:rPr lang="fi-FI" sz="2500" b="0" dirty="0">
                <a:solidFill>
                  <a:schemeClr val="tx1"/>
                </a:solidFill>
              </a:rPr>
              <a:t>lukuvuonna 2022-2023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1DC210-12CA-4AC8-978D-59D1E49159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8625" y="1434314"/>
            <a:ext cx="12192207" cy="4625271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2 lisäsuunnittelupäivää esi- ja alkuopettajille ja muille toimijoille. Jokainen koulutalo vastaa suunnittelupäivistä itse. Ajankohdat ovat Teamsissa esi- ja alkuopetuksen aloituspaketin vuosikellossa. 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b="1" dirty="0">
                <a:latin typeface="Calibri" panose="020F0502020204030204" pitchFamily="34" charset="0"/>
                <a:ea typeface="Times New Roman" panose="02020603050405020304" pitchFamily="18" charset="0"/>
              </a:rPr>
              <a:t>Erityisopetuksen kehittämistä esi- ja alkuopetuksen välillä: veon ja laaja-alaisen yhteistyö</a:t>
            </a:r>
            <a:endParaRPr lang="fi-FI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Sähköinen materiaalipankki (Teams nimellä Joustava esi- ja alkuopetushanke)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Pedagogiset kahvilat esi- ja alkuopetuksen henkilöstölle: koulutusta mm. </a:t>
            </a:r>
            <a:r>
              <a:rPr lang="fi-FI" b="1" dirty="0">
                <a:latin typeface="Calibri" panose="020F0502020204030204" pitchFamily="34" charset="0"/>
                <a:ea typeface="Times New Roman" panose="02020603050405020304" pitchFamily="18" charset="0"/>
              </a:rPr>
              <a:t>yhteistyö- ja samanaikaisopettajuuteen, osallisuuteen, oppimisympäristöjen kehittämiseen ja laaja-alaiseen osaamiseen.</a:t>
            </a:r>
            <a:endParaRPr lang="fi-FI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Tampere-kassit, jotka sisältävät toiminnallista materiaalia opetukseen. Tarkemmat sisällöt suunnitellaan pedagogisissa kahviloissa.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Esi- ja alkuopetuksen käsikirjan koonti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782F20-14DD-4EFC-BCDA-3EF0E96A5E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BC113-F77D-460D-93D0-13521233AE4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058D2C-32B4-4BE4-B8FE-8734D329F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23AAA0-FE38-461F-B609-872C17B5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7984" y="6858000"/>
            <a:ext cx="393596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ähti: 5-sakarainen 6">
            <a:extLst>
              <a:ext uri="{FF2B5EF4-FFF2-40B4-BE49-F238E27FC236}">
                <a16:creationId xmlns:a16="http://schemas.microsoft.com/office/drawing/2014/main" id="{8F90FB17-990B-46D9-86BB-818C203DD5EC}"/>
              </a:ext>
            </a:extLst>
          </p:cNvPr>
          <p:cNvSpPr/>
          <p:nvPr/>
        </p:nvSpPr>
        <p:spPr>
          <a:xfrm>
            <a:off x="10960729" y="2708013"/>
            <a:ext cx="483909" cy="37707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1B0D4-5293-40E7-BDB4-71ABC509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0" y="235226"/>
            <a:ext cx="10515600" cy="1060926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b="0" dirty="0">
                <a:solidFill>
                  <a:schemeClr val="tx1"/>
                </a:solidFill>
              </a:rPr>
              <a:t>Esi- ja alkuopetuksen hankkeessa yhteisopettajat ja kehittäjäopettaja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5C8E7C-C883-4B3A-88AA-B239CB0B32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3150" y="1431726"/>
            <a:ext cx="11810038" cy="4859551"/>
          </a:xfrm>
        </p:spPr>
        <p:txBody>
          <a:bodyPr>
            <a:normAutofit lnSpcReduction="10000"/>
          </a:bodyPr>
          <a:lstStyle/>
          <a:p>
            <a:pPr marL="342900" lvl="0" indent="-342900">
              <a:buClr>
                <a:srgbClr val="212121"/>
              </a:buClr>
            </a:pPr>
            <a:r>
              <a:rPr lang="fi-FI" dirty="0">
                <a:solidFill>
                  <a:srgbClr val="212121"/>
                </a:solidFill>
              </a:rPr>
              <a:t>Hankkeeseen </a:t>
            </a:r>
            <a:r>
              <a:rPr lang="fi-FI" b="1" dirty="0">
                <a:solidFill>
                  <a:srgbClr val="212121"/>
                </a:solidFill>
              </a:rPr>
              <a:t>palkattu 6 yhteisopettajaa toteuttamaan esi- ja alkuopetuksen yhteistyötä.</a:t>
            </a:r>
          </a:p>
          <a:p>
            <a:pPr>
              <a:buClr>
                <a:srgbClr val="212121"/>
              </a:buClr>
            </a:pPr>
            <a:r>
              <a:rPr lang="fi-FI" dirty="0">
                <a:solidFill>
                  <a:srgbClr val="212121"/>
                </a:solidFill>
              </a:rPr>
              <a:t>  1 opettaja per koulutiimi.</a:t>
            </a:r>
          </a:p>
          <a:p>
            <a:pPr marL="0" lvl="0" indent="0">
              <a:buClr>
                <a:srgbClr val="212121"/>
              </a:buClr>
              <a:buNone/>
            </a:pPr>
            <a:r>
              <a:rPr lang="fi-FI" dirty="0">
                <a:solidFill>
                  <a:srgbClr val="212121"/>
                </a:solidFill>
              </a:rPr>
              <a:t>     Opettajan työaika jaetaan tiimien koulujen kesken 0.-2 -luokille. </a:t>
            </a:r>
          </a:p>
          <a:p>
            <a:pPr marL="0" lvl="0" indent="0">
              <a:buClr>
                <a:srgbClr val="212121"/>
              </a:buClr>
              <a:buNone/>
            </a:pPr>
            <a:endParaRPr lang="fi-FI" dirty="0">
              <a:solidFill>
                <a:srgbClr val="212121"/>
              </a:solidFill>
            </a:endParaRPr>
          </a:p>
          <a:p>
            <a:pPr marL="342900" lvl="0" indent="-342900">
              <a:buClr>
                <a:srgbClr val="212121"/>
              </a:buClr>
            </a:pPr>
            <a:r>
              <a:rPr lang="fi-FI" dirty="0">
                <a:solidFill>
                  <a:srgbClr val="212121"/>
                </a:solidFill>
              </a:rPr>
              <a:t>Hankkeessa toimii </a:t>
            </a:r>
            <a:r>
              <a:rPr lang="fi-FI" b="1" dirty="0">
                <a:solidFill>
                  <a:srgbClr val="212121"/>
                </a:solidFill>
              </a:rPr>
              <a:t>kehittäjäopettaja</a:t>
            </a:r>
            <a:r>
              <a:rPr lang="fi-FI" dirty="0">
                <a:solidFill>
                  <a:srgbClr val="212121"/>
                </a:solidFill>
              </a:rPr>
              <a:t> Anne Piirainen </a:t>
            </a:r>
            <a:r>
              <a:rPr lang="fi-FI" dirty="0">
                <a:solidFill>
                  <a:srgbClr val="212121"/>
                </a:solidFill>
                <a:hlinkClick r:id="rId2"/>
              </a:rPr>
              <a:t>anne.piirainen@tampere.fi</a:t>
            </a:r>
            <a:endParaRPr lang="fi-FI" dirty="0">
              <a:solidFill>
                <a:srgbClr val="212121"/>
              </a:solidFill>
            </a:endParaRPr>
          </a:p>
          <a:p>
            <a:pPr marL="342900" lvl="0" indent="-342900">
              <a:buClr>
                <a:srgbClr val="212121"/>
              </a:buClr>
            </a:pPr>
            <a:r>
              <a:rPr lang="fi-FI" dirty="0">
                <a:solidFill>
                  <a:srgbClr val="212121"/>
                </a:solidFill>
              </a:rPr>
              <a:t>Suunnittelupäivät</a:t>
            </a:r>
          </a:p>
          <a:p>
            <a:pPr marL="342900" lvl="0" indent="-342900">
              <a:buClr>
                <a:srgbClr val="212121"/>
              </a:buClr>
            </a:pPr>
            <a:r>
              <a:rPr lang="fi-FI" dirty="0">
                <a:solidFill>
                  <a:srgbClr val="212121"/>
                </a:solidFill>
              </a:rPr>
              <a:t>Ideoita, kehuja ja kannustusta arjen konkreettisiin asioihin.</a:t>
            </a:r>
          </a:p>
          <a:p>
            <a:pPr marL="342900" lvl="0" indent="-342900">
              <a:buClr>
                <a:srgbClr val="212121"/>
              </a:buClr>
            </a:pPr>
            <a:r>
              <a:rPr lang="fi-FI" b="1" dirty="0">
                <a:solidFill>
                  <a:srgbClr val="212121"/>
                </a:solidFill>
              </a:rPr>
              <a:t>Autetaan ratkaisemaan </a:t>
            </a:r>
            <a:r>
              <a:rPr lang="fi-FI" dirty="0">
                <a:solidFill>
                  <a:srgbClr val="212121"/>
                </a:solidFill>
              </a:rPr>
              <a:t>esi- ja alkuopetuksen yhteistyön haasteita kouluilla.</a:t>
            </a:r>
          </a:p>
          <a:p>
            <a:pPr marL="342900" lvl="0" indent="-342900">
              <a:buClr>
                <a:srgbClr val="212121"/>
              </a:buClr>
            </a:pPr>
            <a:r>
              <a:rPr lang="fi-FI" dirty="0">
                <a:solidFill>
                  <a:srgbClr val="212121"/>
                </a:solidFill>
              </a:rPr>
              <a:t>Tarkoitus on että kaikilla kouluilla kierretään.</a:t>
            </a:r>
          </a:p>
          <a:p>
            <a:pPr marL="342900" lvl="0" indent="-342900">
              <a:buClr>
                <a:srgbClr val="212121"/>
              </a:buClr>
            </a:pPr>
            <a:r>
              <a:rPr lang="fi-FI" dirty="0">
                <a:solidFill>
                  <a:srgbClr val="212121"/>
                </a:solidFill>
              </a:rPr>
              <a:t>Huom! Koulut pyytävät Annea ja Hillaa (Lukuhanke) suunnittelupäiviinsä itse.</a:t>
            </a:r>
          </a:p>
          <a:p>
            <a:pPr marL="342900" lvl="0" indent="-342900">
              <a:buClr>
                <a:srgbClr val="212121"/>
              </a:buClr>
            </a:pPr>
            <a:endParaRPr lang="fi-FI" dirty="0">
              <a:solidFill>
                <a:srgbClr val="212121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61FEE-6A76-4059-9A0A-33B75B2C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11198" y="6922122"/>
            <a:ext cx="1095103" cy="365125"/>
          </a:xfrm>
        </p:spPr>
        <p:txBody>
          <a:bodyPr/>
          <a:lstStyle/>
          <a:p>
            <a:fld id="{3D4BC113-F77D-460D-93D0-13521233AE4E}" type="datetime1">
              <a:rPr lang="fi-FI" smtClean="0"/>
              <a:t>8.12.2022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817E3C-53FF-4FC9-88CD-4C332159A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8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69BEF2-BCA3-4206-8FC9-7571ED05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0027" y="6366445"/>
            <a:ext cx="9143999" cy="256329"/>
          </a:xfrm>
        </p:spPr>
        <p:txBody>
          <a:bodyPr/>
          <a:lstStyle/>
          <a:p>
            <a:pPr lvl="0">
              <a:defRPr/>
            </a:pPr>
            <a:r>
              <a:rPr lang="fi-FI" sz="2400" dirty="0">
                <a:solidFill>
                  <a:srgbClr val="212121"/>
                </a:solidFill>
              </a:rPr>
              <a:t>Lisätietoa Maija Viherkari erikoissuunnittelija </a:t>
            </a:r>
            <a:r>
              <a:rPr lang="fi-FI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maija.viherkari@tampere.fi</a:t>
            </a:r>
            <a:r>
              <a:rPr lang="fi-FI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sz="2400" dirty="0">
                <a:solidFill>
                  <a:srgbClr val="212121"/>
                </a:solidFill>
              </a:rPr>
              <a:t>p. 0417306388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5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43FD3-B9E2-4F12-B4CE-02582BF9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53" y="554828"/>
            <a:ext cx="10515600" cy="1060926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b="0" dirty="0">
                <a:solidFill>
                  <a:schemeClr val="tx1"/>
                </a:solidFill>
              </a:rPr>
              <a:t>Esi- ja alkuopetuksen hanke toimii yhteistyössä Lukuhankkeen kanssa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A39F49-C7C5-49ED-B1B2-5901F6374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285" y="2148205"/>
            <a:ext cx="10501532" cy="4208145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tx1"/>
                </a:solidFill>
              </a:rPr>
              <a:t>Lukuintoa Pirkanmaan esi- ja alkuopetukseen -hanke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Seitsemän kunnan yhteishanke: Kangasala, Orivesi, Pirkkala, Pälkäne, Sastamala, Tampere, Valkeakoski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Varhaiskasvatuksen koordinoima hanke</a:t>
            </a:r>
          </a:p>
          <a:p>
            <a:pPr lvl="1"/>
            <a:r>
              <a:rPr lang="fi-FI" sz="2400" b="1" dirty="0">
                <a:solidFill>
                  <a:schemeClr val="tx1"/>
                </a:solidFill>
              </a:rPr>
              <a:t>Erityisenä tavoitteena tukea ja innostaa heikosti lukevia esi- ja alkuopetuksen lapsia sekä vahvistaa ja luoda lukemista tukevia rakenteita lukutaitotyön tueksi.</a:t>
            </a:r>
          </a:p>
          <a:p>
            <a:r>
              <a:rPr lang="fi-FI" dirty="0">
                <a:solidFill>
                  <a:schemeClr val="tx1"/>
                </a:solidFill>
              </a:rPr>
              <a:t>Lukukoordinaattorina toimii Hilla Pietilä </a:t>
            </a:r>
            <a:r>
              <a:rPr lang="fi-FI" dirty="0"/>
              <a:t>(hilla-maaria.pietila@tampere.fi)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1B27BA-2006-4F8A-A163-8BE5046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320EA-10A2-4D80-97F4-B5438742DBB6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8.12.2022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33C22D-571B-4DE7-8418-6007CEFA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684" y="6365777"/>
            <a:ext cx="85126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F57E55-895D-484E-98F1-496BFD82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018" y="6887509"/>
            <a:ext cx="393596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94093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Mukautettu 1">
      <a:dk1>
        <a:srgbClr val="212121"/>
      </a:dk1>
      <a:lt1>
        <a:srgbClr val="FFFFFF"/>
      </a:lt1>
      <a:dk2>
        <a:srgbClr val="29549A"/>
      </a:dk2>
      <a:lt2>
        <a:srgbClr val="E5EEF8"/>
      </a:lt2>
      <a:accent1>
        <a:srgbClr val="39A7D7"/>
      </a:accent1>
      <a:accent2>
        <a:srgbClr val="EB5E58"/>
      </a:accent2>
      <a:accent3>
        <a:srgbClr val="CB4A6C"/>
      </a:accent3>
      <a:accent4>
        <a:srgbClr val="F4D240"/>
      </a:accent4>
      <a:accent5>
        <a:srgbClr val="91C9EA"/>
      </a:accent5>
      <a:accent6>
        <a:srgbClr val="ABC872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8F30FB61-C7CE-49D9-BBF8-BF568078D196}"/>
    </a:ext>
  </a:extLst>
</a:theme>
</file>

<file path=ppt/theme/theme2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9289F26-6EEC-4371-8186-E8C2D39CB28E}"/>
    </a:ext>
  </a:extLst>
</a:theme>
</file>

<file path=ppt/theme/theme3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10EA133C-F4AD-45E7-B2F4-2521529A274F}"/>
    </a:ext>
  </a:extLst>
</a:theme>
</file>

<file path=ppt/theme/theme4.xml><?xml version="1.0" encoding="utf-8"?>
<a:theme xmlns:a="http://schemas.openxmlformats.org/drawingml/2006/main" name="Tampere.Finland_Marjan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5975BF3-6237-495A-9E73-6DDAAD47DE7B}"/>
    </a:ext>
  </a:extLst>
</a:theme>
</file>

<file path=ppt/theme/theme5.xml><?xml version="1.0" encoding="utf-8"?>
<a:theme xmlns:a="http://schemas.openxmlformats.org/drawingml/2006/main" name="1_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E7DD48-4826-48ED-B52D-50C5DC0647B9}" vid="{6878BEF8-5066-41F6-8A09-34192891B4B1}"/>
    </a:ext>
  </a:extLst>
</a:theme>
</file>

<file path=ppt/theme/theme6.xml><?xml version="1.0" encoding="utf-8"?>
<a:theme xmlns:a="http://schemas.openxmlformats.org/drawingml/2006/main" name="3_Tampere.Finland_vesi">
  <a:themeElements>
    <a:clrScheme name="Custom 3">
      <a:dk1>
        <a:srgbClr val="212121"/>
      </a:dk1>
      <a:lt1>
        <a:srgbClr val="FFFFFF"/>
      </a:lt1>
      <a:dk2>
        <a:srgbClr val="0074A3"/>
      </a:dk2>
      <a:lt2>
        <a:srgbClr val="91C9EA"/>
      </a:lt2>
      <a:accent1>
        <a:srgbClr val="38A7D7"/>
      </a:accent1>
      <a:accent2>
        <a:srgbClr val="F8DE79"/>
      </a:accent2>
      <a:accent3>
        <a:srgbClr val="ABC871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38A7D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_perusopetus_ppt_pohja" id="{5A943453-69B1-A74E-BD22-3CB8D97C56E5}" vid="{C458A375-66FB-164E-80B7-06C52C9F7193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163FC393F752438C91A2EDBD4160F4" ma:contentTypeVersion="13" ma:contentTypeDescription="Luo uusi asiakirja." ma:contentTypeScope="" ma:versionID="1807c55d88545831b392ab02cede8ef4">
  <xsd:schema xmlns:xsd="http://www.w3.org/2001/XMLSchema" xmlns:xs="http://www.w3.org/2001/XMLSchema" xmlns:p="http://schemas.microsoft.com/office/2006/metadata/properties" xmlns:ns1="http://schemas.microsoft.com/sharepoint/v3" xmlns:ns3="2966eb58-2db1-4cd0-9544-5651b5737087" xmlns:ns4="3bcef925-d886-41c1-a91f-4f1a6877d63f" targetNamespace="http://schemas.microsoft.com/office/2006/metadata/properties" ma:root="true" ma:fieldsID="1f1c57c8cbfded83056d9c45173d5ed0" ns1:_="" ns3:_="" ns4:_="">
    <xsd:import namespace="http://schemas.microsoft.com/sharepoint/v3"/>
    <xsd:import namespace="2966eb58-2db1-4cd0-9544-5651b5737087"/>
    <xsd:import namespace="3bcef925-d886-41c1-a91f-4f1a6877d63f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6eb58-2db1-4cd0-9544-5651b5737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ef925-d886-41c1-a91f-4f1a6877d6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0230D-0052-4837-812B-A185EC734801}">
  <ds:schemaRefs>
    <ds:schemaRef ds:uri="http://schemas.microsoft.com/office/2006/documentManagement/types"/>
    <ds:schemaRef ds:uri="2966eb58-2db1-4cd0-9544-5651b573708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3bcef925-d886-41c1-a91f-4f1a6877d63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700FB0-6680-4783-B708-5DFD6824F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3B146-AC8A-479D-BED3-3BBB4EA63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66eb58-2db1-4cd0-9544-5651b5737087"/>
    <ds:schemaRef ds:uri="3bcef925-d886-41c1-a91f-4f1a6877d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Tampere suppea valikoima saavutettavia pohjia</Template>
  <TotalTime>0</TotalTime>
  <Words>875</Words>
  <Application>Microsoft Office PowerPoint</Application>
  <PresentationFormat>Laajakuva</PresentationFormat>
  <Paragraphs>128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Helvetica</vt:lpstr>
      <vt:lpstr>Symbol</vt:lpstr>
      <vt:lpstr>Times New Roman</vt:lpstr>
      <vt:lpstr>Wingdings</vt:lpstr>
      <vt:lpstr>Tampere.Finland_kansi</vt:lpstr>
      <vt:lpstr>Tampere.Finland_Valkoinen</vt:lpstr>
      <vt:lpstr>Tampere.Finland_Sininen</vt:lpstr>
      <vt:lpstr>Tampere.Finland_Marjanpunainen</vt:lpstr>
      <vt:lpstr>1_Tampere.Finland_Valkoinen</vt:lpstr>
      <vt:lpstr>3_Tampere.Finland_vesi</vt:lpstr>
      <vt:lpstr>Office-teema</vt:lpstr>
      <vt:lpstr>TAMPERE</vt:lpstr>
      <vt:lpstr>Nivelvaiheessa ammattilaisten välinen yhteistyö parantaa oppimisen jatkumoa ja pedagogisia käytäntöjä -Laura Rantavuori </vt:lpstr>
      <vt:lpstr>Lapsen tuen jatkumo esiopetuksesta perusopetukseen</vt:lpstr>
      <vt:lpstr>Tuen jatkumot</vt:lpstr>
      <vt:lpstr>Erityisopettajan ja varhaiskasvatuksen erityisopettajan työnjako esiopetuksessa</vt:lpstr>
      <vt:lpstr> Tuen jatkumoiden ja inkluusion kehittämiseen   liittyvät hankkeet  </vt:lpstr>
      <vt:lpstr>  Esi- ja alkuopetuksen hankkeessa lukuvuonna 2022-2023</vt:lpstr>
      <vt:lpstr>Esi- ja alkuopetuksen hankkeessa yhteisopettajat ja kehittäjäopettaja</vt:lpstr>
      <vt:lpstr>Esi- ja alkuopetuksen hanke toimii yhteistyössä Lukuhankkeen kanssa</vt:lpstr>
      <vt:lpstr>VINK Tampereen kaupunkiseudun varhaiskasvatuksen tuen ja inkluusion kehittämishanke</vt:lpstr>
      <vt:lpstr>VARTAKO TAYS-alueen konsultaation ja ohjauksen kehittäminen varhaiskasvatuksen ja esiopetuksen erityisopettajille</vt:lpstr>
      <vt:lpstr>Pirkanmaan tuen jatkumot ja toimivat verkostot LINK (1.8.2022-31.12.2023)</vt:lpstr>
      <vt:lpstr>Esi- ja alkuopetuksen toiminnan esteet ja mahdollistajat </vt:lpstr>
      <vt:lpstr>PowerPoint-esitys</vt:lpstr>
      <vt:lpstr>PowerPoint-esitys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TAMPERE</dc:title>
  <dc:creator>Loukonen Maija</dc:creator>
  <cp:lastModifiedBy>Loukonen Maija</cp:lastModifiedBy>
  <cp:revision>9</cp:revision>
  <dcterms:created xsi:type="dcterms:W3CDTF">2022-12-08T07:14:56Z</dcterms:created>
  <dcterms:modified xsi:type="dcterms:W3CDTF">2022-12-08T08:53:24Z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0x0101000F163FC393F752438C91A2EDBD4160F4</vt:lpwstr>
  </property>
</Properties>
</file>