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76" r:id="rId6"/>
    <p:sldId id="288" r:id="rId7"/>
    <p:sldId id="279" r:id="rId8"/>
    <p:sldId id="283" r:id="rId9"/>
    <p:sldId id="274" r:id="rId10"/>
    <p:sldId id="269" r:id="rId11"/>
    <p:sldId id="277" r:id="rId12"/>
    <p:sldId id="275" r:id="rId13"/>
    <p:sldId id="278" r:id="rId14"/>
    <p:sldId id="270" r:id="rId15"/>
    <p:sldId id="258" r:id="rId16"/>
    <p:sldId id="280" r:id="rId17"/>
    <p:sldId id="281" r:id="rId18"/>
    <p:sldId id="282" r:id="rId19"/>
    <p:sldId id="267" r:id="rId20"/>
    <p:sldId id="284" r:id="rId21"/>
    <p:sldId id="285" r:id="rId22"/>
    <p:sldId id="289" r:id="rId23"/>
    <p:sldId id="286" r:id="rId24"/>
    <p:sldId id="290" r:id="rId25"/>
    <p:sldId id="287" r:id="rId26"/>
    <p:sldId id="260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B73C9461-03B2-4177-8604-0605100D3819}">
          <p14:sldIdLst>
            <p14:sldId id="256"/>
            <p14:sldId id="276"/>
            <p14:sldId id="288"/>
            <p14:sldId id="279"/>
            <p14:sldId id="283"/>
          </p14:sldIdLst>
        </p14:section>
        <p14:section name="Nimetön osa" id="{2D950F83-65FE-4FFD-96E9-CE4135BC4F32}">
          <p14:sldIdLst>
            <p14:sldId id="274"/>
            <p14:sldId id="269"/>
            <p14:sldId id="277"/>
            <p14:sldId id="275"/>
            <p14:sldId id="278"/>
            <p14:sldId id="270"/>
            <p14:sldId id="258"/>
            <p14:sldId id="280"/>
            <p14:sldId id="281"/>
            <p14:sldId id="282"/>
            <p14:sldId id="267"/>
            <p14:sldId id="284"/>
            <p14:sldId id="285"/>
            <p14:sldId id="289"/>
            <p14:sldId id="286"/>
            <p14:sldId id="290"/>
            <p14:sldId id="287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9A"/>
    <a:srgbClr val="00729A"/>
    <a:srgbClr val="009ED6"/>
    <a:srgbClr val="35776A"/>
    <a:srgbClr val="80C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FD94C-733B-4C34-9A40-D14E9CE9A36D}" type="datetimeFigureOut">
              <a:rPr lang="fi-FI" smtClean="0"/>
              <a:t>20.12.2024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05320-875B-41D7-AB33-1688EF3FB5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64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05320-875B-41D7-AB33-1688EF3FB558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96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05320-875B-41D7-AB33-1688EF3FB558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454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22A43BB8-B6BF-BD44-B3CF-67A10B9EB7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697357"/>
            <a:ext cx="5410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2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9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rgbClr val="80C3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6C454A91-1296-2642-8E21-8AE3ADF6F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90" cy="8147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0A0CEF7-19C2-174C-98E6-0538A5E504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3200" y="456057"/>
            <a:ext cx="480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6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9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rgbClr val="80C3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6C454A91-1296-2642-8E21-8AE3ADF6F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90" cy="8147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633BC3A-5551-8742-B820-72BE85A1B8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989457"/>
            <a:ext cx="54102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23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9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rgbClr val="80C3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6C454A91-1296-2642-8E21-8AE3ADF6F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90" cy="8147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7B22F74-20E0-E843-829C-1744C47DA7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856107"/>
            <a:ext cx="54102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60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Osan ylätunniste">
    <p:bg>
      <p:bgPr>
        <a:solidFill>
          <a:srgbClr val="3577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D3BCCF4-A30B-4540-986C-AD2A5D554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288000"/>
            <a:ext cx="9080500" cy="40132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3568A3B-FFBD-804E-9ED1-EC34E1ABB4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48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Osan ylätunniste">
    <p:bg>
      <p:bgPr>
        <a:solidFill>
          <a:srgbClr val="3577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45B54D9-5E3C-1C45-AC9A-620253524B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1008000"/>
            <a:ext cx="9080500" cy="31242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B23255E-F287-DA40-9BF3-733B755FC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95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Osan ylätunniste">
    <p:bg>
      <p:bgPr>
        <a:solidFill>
          <a:srgbClr val="3577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90A50A9-44E5-B94B-8699-F41CA78335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497332"/>
            <a:ext cx="9080500" cy="36322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5D47992-D1B4-0144-96BA-F2D721DA7D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3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Osan ylätunniste">
    <p:bg>
      <p:bgPr>
        <a:solidFill>
          <a:srgbClr val="3577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E69E1C1-43BF-604A-83CD-563997DCB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6850" y="403256"/>
            <a:ext cx="6718300" cy="40132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0FB08E7-3264-E347-A717-005468C26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15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3577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0EEF606-D31B-5D45-99D0-B1CABF33D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893572"/>
            <a:ext cx="9080500" cy="30226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34AF6B4-6F25-2A46-ABF6-0D234D0F3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29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Osan ylätunniste">
    <p:bg>
      <p:bgPr>
        <a:solidFill>
          <a:srgbClr val="3577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A4326A6-10C2-5749-9A80-CAE4917DB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683260"/>
            <a:ext cx="9080500" cy="347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734019C-1A46-0F43-BB2F-3BBEA13801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52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5776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5776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2848EB-56B1-7045-9A13-C6F2E644E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288000"/>
            <a:ext cx="9080500" cy="40132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73D71AB-C78E-9549-A6DA-8ECEB7E26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9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509B6F4-5B50-DA4C-969C-50C71EA8ED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964057"/>
            <a:ext cx="5410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29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5776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5776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9D74528-46E5-A54C-8FB7-936E65241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8000" y="936000"/>
            <a:ext cx="9080500" cy="31242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8DD50FF-1129-1045-80E6-CEE80791E5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2011" cy="4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11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5776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5776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AD666C8-61FC-694D-80A5-B4934F1DF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506476"/>
            <a:ext cx="9080500" cy="36322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133D616-EFB6-D64F-8296-AEFF884464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2011" cy="4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79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5776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5776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477EF21-CE4D-4F49-AEF1-75E011839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6850" y="403256"/>
            <a:ext cx="6718300" cy="40132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2BFC251-DF11-614A-AEEC-A109F311F8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2011" cy="4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57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5776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5776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0A5A0DA-1121-9A4B-8516-01970106C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719836"/>
            <a:ext cx="9080500" cy="30226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0A38149-4FFD-1348-BEBA-CA1EB5E14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2011" cy="4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53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2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5776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5776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872539F-C13C-2240-9853-AB09D6D67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9400" y="655828"/>
            <a:ext cx="9080500" cy="347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0132D38-7B16-324B-BD76-9FDF7935D0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92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A85D542-4663-244B-9EC1-449E682206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27754" y="4464000"/>
            <a:ext cx="66421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64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636E496-18EF-E141-9B70-BEAD80FDB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66900" y="4333875"/>
            <a:ext cx="5410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5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90B3E7A-FDEA-B448-9A69-C078A7C38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33828" y="4638675"/>
            <a:ext cx="6057900" cy="20828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5152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1D15E11-2858-F84F-B5DD-9F521E03C8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76528" y="3851275"/>
            <a:ext cx="480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41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A85D542-4663-244B-9EC1-449E682206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246" y="4464000"/>
            <a:ext cx="6642100" cy="22098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157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ACCD80C-0517-9842-A3E4-44CF70222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811657"/>
            <a:ext cx="5410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32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3D72B4-52FD-0A47-8CC7-6FC2CA7D99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88" y="240919"/>
            <a:ext cx="5613400" cy="21463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2539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90B3E7A-FDEA-B448-9A69-C078A7C38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68552" y="365125"/>
            <a:ext cx="6057900" cy="20828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8605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B3E0A40-DD6A-D646-BBA9-3B7D3FFB57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0" y="365125"/>
            <a:ext cx="5448300" cy="21844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5922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2B8B4EB-FEF8-4B47-ADFB-F6A5C6465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76528" y="3851275"/>
            <a:ext cx="480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096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0F407DD1-E1B8-BF47-90CF-F97F471D3A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60398" y="4456112"/>
            <a:ext cx="6057900" cy="20828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0261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309957B-E7E2-8A4C-95B2-D39FF5E278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0500" y="3851275"/>
            <a:ext cx="480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89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4585497-E11A-9B4E-96E0-5398F040D5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82850" y="4329112"/>
            <a:ext cx="6642100" cy="22098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6477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47186B3B-19A8-684B-BA68-4D1996B35F0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3799643" cy="6858000"/>
          </a:xfrm>
        </p:spPr>
        <p:txBody>
          <a:bodyPr/>
          <a:lstStyle>
            <a:lvl1pPr marL="0" indent="0">
              <a:buNone/>
              <a:defRPr sz="3200">
                <a:solidFill>
                  <a:srgbClr val="00799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5865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9256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9256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7BC71980-79A3-1945-B93C-023E5F7357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3400" y="1825625"/>
            <a:ext cx="3200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0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9256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9256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D7F469E-52D1-B947-BD50-5C8DCCC6CB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8200" y="1825625"/>
            <a:ext cx="4165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6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6CC4FCD-DF02-BB4B-B4FA-31847E9AF7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3200" y="456057"/>
            <a:ext cx="480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38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9256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9256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350C95C-DF9D-5B41-BD0E-BC5E9591C4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8038" y="1825625"/>
            <a:ext cx="4205762" cy="22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72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9256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9256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4033763-74B2-274A-9C5C-0193D34E14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9000" y="1825625"/>
            <a:ext cx="28448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80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9256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9256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61E21FE-6D57-E14F-9D04-F5B5E44F6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1825625"/>
            <a:ext cx="4114800" cy="223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95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9256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9256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F1DE8E4-BAB3-BF49-A17E-8575512BC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1200" y="1825625"/>
            <a:ext cx="3022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11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1801E00-D9F8-8747-95B4-528CD46378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8232" y="4212019"/>
            <a:ext cx="1600200" cy="1727200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54971E56-3F4A-0E46-B92B-222A14856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AD89D24-3357-AD4E-8C4F-0EBCF7EAB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1288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897394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1288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0AEC797-6735-F947-BDF9-069C27BF42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2208" y="4808919"/>
            <a:ext cx="20828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7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1288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4AE70CF-BC3F-4D4C-9DE9-45F8877512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808" y="4744712"/>
            <a:ext cx="22352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26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1288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63DB437-2E9F-694E-AA34-06680E6381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4008" y="4744712"/>
            <a:ext cx="14224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38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1288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0F263E9-47DE-0948-B297-88FE33DA81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1408" y="4772144"/>
            <a:ext cx="21336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16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1288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9CD12E7-9E55-9546-A431-49726B3A83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2558" y="4752332"/>
            <a:ext cx="15113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8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2814F0-9653-2A42-8F94-0682C0F0CB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989457"/>
            <a:ext cx="54102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467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113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72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68AB06-9BFE-F74C-88EE-8F2AD7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903F3E-1D39-FD48-953D-0C289C6B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40CEE7-E7DA-D942-AD3C-65A91ED7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22A43BB8-B6BF-BD44-B3CF-67A10B9EB7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697357"/>
            <a:ext cx="5410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90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12">
            <a:extLst>
              <a:ext uri="{FF2B5EF4-FFF2-40B4-BE49-F238E27FC236}">
                <a16:creationId xmlns:a16="http://schemas.microsoft.com/office/drawing/2014/main" id="{FBD8538B-E11A-854F-8171-870BCE06E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74086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03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BC889B-196D-5647-A007-153FFE76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12BC72-0475-8745-A9A7-EB026B45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A56C7F-41CD-F343-AA27-A2205490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12">
            <a:extLst>
              <a:ext uri="{FF2B5EF4-FFF2-40B4-BE49-F238E27FC236}">
                <a16:creationId xmlns:a16="http://schemas.microsoft.com/office/drawing/2014/main" id="{916852C7-9D0E-B445-B9C6-3A73F6A651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74086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610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8EF7BC-B990-374B-9C79-068EAC74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1A982B-08AE-534F-9FD6-22CEB811B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B8374C2-67EC-C44F-8E54-65705ECB1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485E0E-5118-AE4E-987C-1AFAAB9CF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10.12.2024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2CB54D-60F0-F146-AAE1-488DD6A2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83973A3-E812-9440-AE53-FC84B2A3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90F20EEE-88EA-F24D-BC50-C7025E516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74086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92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8AE5C6-A3F7-DF42-BB99-F0AD9E88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DC093C8-1051-3B4D-8948-6EA1C744A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849B27E-04ED-5A40-B775-955E268B6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0FFA472-FFEF-B34F-BAAB-2F049C2D5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78507CF-B296-DA4F-BA3A-F9B3B8D29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088C1ED-160F-F444-A72B-C3E66EB5C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10.12.2024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021D74C-8ED8-4942-81C6-4EDF0DBB6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3AF31B9-2AD5-7145-A060-B7DE2EE7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0" name="Kuva 12">
            <a:extLst>
              <a:ext uri="{FF2B5EF4-FFF2-40B4-BE49-F238E27FC236}">
                <a16:creationId xmlns:a16="http://schemas.microsoft.com/office/drawing/2014/main" id="{0EEF73CA-9B28-BC4A-BE99-D20DD80DE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74086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314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E36718-3C44-F842-B47C-FDD4176E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C281468-A449-DF45-AD65-E241677B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10.12.2024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45A57C1-B52D-0341-A767-8469D7D1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BEAE4B5-036C-374C-9D82-C417DAE2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6" name="Kuva 12">
            <a:extLst>
              <a:ext uri="{FF2B5EF4-FFF2-40B4-BE49-F238E27FC236}">
                <a16:creationId xmlns:a16="http://schemas.microsoft.com/office/drawing/2014/main" id="{6F35BA30-D3D8-BF46-9491-1E3C1F142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74086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905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9002A01-83F5-CA47-B750-74ADA4A0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10.12.2024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2AE8133-8026-004D-8EB9-2283354F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C31050E-339E-DE40-8950-AB5E22FB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5" name="Kuva 12">
            <a:extLst>
              <a:ext uri="{FF2B5EF4-FFF2-40B4-BE49-F238E27FC236}">
                <a16:creationId xmlns:a16="http://schemas.microsoft.com/office/drawing/2014/main" id="{82151408-4792-9043-BA61-3EA1125F9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74086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C413381-F752-B541-AAB3-1880E903AF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856107"/>
            <a:ext cx="54102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9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9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rgbClr val="80C3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6C454A91-1296-2642-8E21-8AE3ADF6F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90" cy="81478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D947B97-F609-6240-9356-408ACF8D19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697357"/>
            <a:ext cx="5410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6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9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rgbClr val="80C3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6C454A91-1296-2642-8E21-8AE3ADF6F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90" cy="8147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0C4AF47-2D76-4844-B126-EA8101BF3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964057"/>
            <a:ext cx="5410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3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9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rgbClr val="80C3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6C454A91-1296-2642-8E21-8AE3ADF6F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90" cy="8147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B0E837E-ED52-4443-B26E-B36275E02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811657"/>
            <a:ext cx="5410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8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9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1B024F1-6B6D-FF45-BFCA-C6A354D8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3715644-9DBD-CF43-8CC4-C66B3E9E6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53BFE6-92ED-0C4C-8B39-FBAC243C8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D3DE40-CB06-9545-844F-DF7EB241A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E732F3-8CB3-7847-B3B2-5926AD051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432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70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1" r:id="rId11"/>
    <p:sldLayoutId id="2147483669" r:id="rId12"/>
    <p:sldLayoutId id="2147483675" r:id="rId13"/>
    <p:sldLayoutId id="2147483673" r:id="rId14"/>
    <p:sldLayoutId id="2147483677" r:id="rId15"/>
    <p:sldLayoutId id="2147483674" r:id="rId16"/>
    <p:sldLayoutId id="2147483651" r:id="rId17"/>
    <p:sldLayoutId id="2147483676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7" r:id="rId25"/>
    <p:sldLayoutId id="2147483684" r:id="rId26"/>
    <p:sldLayoutId id="2147483685" r:id="rId27"/>
    <p:sldLayoutId id="2147483686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713" r:id="rId37"/>
    <p:sldLayoutId id="2147483696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698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14" r:id="rId50"/>
    <p:sldLayoutId id="2147483715" r:id="rId51"/>
    <p:sldLayoutId id="2147483660" r:id="rId52"/>
    <p:sldLayoutId id="2147483650" r:id="rId53"/>
    <p:sldLayoutId id="2147483672" r:id="rId54"/>
    <p:sldLayoutId id="2147483652" r:id="rId55"/>
    <p:sldLayoutId id="2147483653" r:id="rId56"/>
    <p:sldLayoutId id="2147483654" r:id="rId57"/>
    <p:sldLayoutId id="2147483655" r:id="rId5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Posterama" panose="020B0604020202020204" pitchFamily="34" charset="0"/>
          <a:ea typeface="+mj-ea"/>
          <a:cs typeface="Posteram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bwA1ughAtY" TargetMode="External"/><Relationship Id="rId2" Type="http://schemas.openxmlformats.org/officeDocument/2006/relationships/hyperlink" Target="https://www.lempaala.fi/wp-content/uploads/2024/04/yhdessa_hyva_pirkanmaan_yhteisollisen_opiskeluhuollon_laatukasikirja2024.pdf" TargetMode="Externa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h.fi/fi/kouluun-kiinnittyminen-ja-poissaoloihin-puuttuminen" TargetMode="External"/><Relationship Id="rId2" Type="http://schemas.openxmlformats.org/officeDocument/2006/relationships/hyperlink" Target="https://osake.eeventti.fi/hanketoiminta-osakkeella/kouluun-kiinnittyminen-ja-poissaoloihin-puuttuminen-lAsn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rvi.fi/fi/arvioinnit/esi-ja-perusopetus/teema-ja-jarjestelmaarvioinnit/sitouttavan-kouluyhteisotyon-arviointi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ulukunnossa.fi/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6.xml"/><Relationship Id="rId4" Type="http://schemas.openxmlformats.org/officeDocument/2006/relationships/hyperlink" Target="http://www.papunet.fi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hyperlink" Target="http://www.koulukunnossa.fi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4.wdp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11967A-F2DD-4243-93C4-155375151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Kouluun kiinnittymisen tukeminen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9CC656D-7C63-D34C-BE12-EF29F1CC32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4-6-luokkien vanhempainiltamateriaalia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BB57E0D-B4EE-4DAF-BD35-2D1AFCFD9CC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9252" y="5648627"/>
            <a:ext cx="1870683" cy="108840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78E7FD9-9DF5-4C74-BDDE-1BA0A8BDD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69935" y="5648691"/>
            <a:ext cx="1671377" cy="10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4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9CBB9D-5580-4D43-BAB9-F41AC483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0"/>
            <a:ext cx="8781288" cy="1325563"/>
          </a:xfrm>
        </p:spPr>
        <p:txBody>
          <a:bodyPr/>
          <a:lstStyle/>
          <a:p>
            <a:r>
              <a:rPr lang="fi-FI" dirty="0"/>
              <a:t>Yhteistyö kotien kanssa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6BA3863-B3A6-4C90-A615-BB5DB8BE1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31" y="1140431"/>
            <a:ext cx="11850827" cy="55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38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0447FB-7DD2-4FB3-9262-7729C6D2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365125"/>
            <a:ext cx="8064357" cy="1325563"/>
          </a:xfrm>
        </p:spPr>
        <p:txBody>
          <a:bodyPr>
            <a:noAutofit/>
          </a:bodyPr>
          <a:lstStyle/>
          <a:p>
            <a:r>
              <a:rPr lang="fi-FI" sz="3000" dirty="0"/>
              <a:t>Koulupoissaolojen varhaiset varoitusmerkit</a:t>
            </a:r>
            <a:br>
              <a:rPr lang="fi-FI" sz="3000" dirty="0"/>
            </a:br>
            <a:r>
              <a:rPr lang="fi-FI" sz="2500" dirty="0"/>
              <a:t>- taustalla monia erilaisia syitä tai useamman taustasyyn yhteisvaikutus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17ABAD3-8EE1-4393-BA00-6FD0C9F30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599" y="1569517"/>
            <a:ext cx="7982165" cy="50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1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38836D7-4CF5-45B0-86A2-741902B1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83" y="437044"/>
            <a:ext cx="8781288" cy="1325563"/>
          </a:xfrm>
        </p:spPr>
        <p:txBody>
          <a:bodyPr/>
          <a:lstStyle/>
          <a:p>
            <a:r>
              <a:rPr lang="fi-FI" dirty="0"/>
              <a:t>Läsnäolon tukeminen ja poissaolon ehkäiseminen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406E0C6-ED93-4C09-A883-C3EB691CF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60" y="1941815"/>
            <a:ext cx="11850880" cy="46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81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E59738-3853-424F-892D-2905D2FB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53" y="293207"/>
            <a:ext cx="8781288" cy="878048"/>
          </a:xfrm>
        </p:spPr>
        <p:txBody>
          <a:bodyPr/>
          <a:lstStyle/>
          <a:p>
            <a:r>
              <a:rPr lang="fi-FI" dirty="0"/>
              <a:t>Muokattava/-t dia/-t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AFAE044-9489-4670-93E3-6762C5476128}"/>
              </a:ext>
            </a:extLst>
          </p:cNvPr>
          <p:cNvSpPr/>
          <p:nvPr/>
        </p:nvSpPr>
        <p:spPr>
          <a:xfrm>
            <a:off x="250005" y="732231"/>
            <a:ext cx="1041457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5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Kuntakohtaiset lisäykset ja toimintamallit, </a:t>
            </a:r>
            <a:r>
              <a:rPr kumimoji="0" lang="fi-FI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painotus koulukohtaisessa luokan omassa toiminnassa</a:t>
            </a:r>
            <a:r>
              <a:rPr kumimoji="0" lang="fi-FI" sz="35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3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Ennaltaehkäisevä työ: </a:t>
            </a:r>
            <a:r>
              <a:rPr kumimoji="0" lang="fi-FI" sz="35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esitellään koulun ja luokan toimintatapoja, sääntöjä, viestintää (oppilaat-opettaja-vanhemmat), ryhmäyttämistä </a:t>
            </a:r>
            <a:r>
              <a:rPr kumimoji="0" lang="fi-FI" sz="25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(dia 15)</a:t>
            </a:r>
            <a:r>
              <a:rPr kumimoji="0" lang="fi-FI" sz="35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35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Keskustellaan vanhempien kanssa edellä olevista     asioista ja sopikaa, miten yhdessä toimitaan.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479B015-5F62-4A0E-93C9-3C3A1059F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529" y="5421031"/>
            <a:ext cx="823031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31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86C639-DD97-4DB1-91E4-0AD1472D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18" y="190464"/>
            <a:ext cx="8781288" cy="1325563"/>
          </a:xfrm>
        </p:spPr>
        <p:txBody>
          <a:bodyPr/>
          <a:lstStyle/>
          <a:p>
            <a:r>
              <a:rPr lang="fi-FI" dirty="0"/>
              <a:t>Muokattava dia:</a:t>
            </a:r>
            <a:br>
              <a:rPr lang="fi-FI" dirty="0"/>
            </a:br>
            <a:r>
              <a:rPr lang="fi-FI" dirty="0"/>
              <a:t>Yhteisöllinen opiskeluhuolto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5EC72325-8D3B-47E9-BEAB-415757BC6BD4}"/>
              </a:ext>
            </a:extLst>
          </p:cNvPr>
          <p:cNvSpPr/>
          <p:nvPr/>
        </p:nvSpPr>
        <p:spPr>
          <a:xfrm>
            <a:off x="157109" y="1650778"/>
            <a:ext cx="1187778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Esitelkää koulun yhteisöllisen työ, yhteisöllisen tekijöiden kuten kouluvalmentajat, koulunkäynninohjaajat roolit ja tukioppilastoiminta sekä oppilaskunnan toiminta.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3200" b="1" kern="0" dirty="0">
                <a:solidFill>
                  <a:prstClr val="black"/>
                </a:solidFill>
              </a:rPr>
              <a:t>     </a:t>
            </a:r>
            <a:r>
              <a:rPr kumimoji="0" lang="fi-FI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Yhteystiedot ja tavat.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Käsitelkää vanhempien rooli ja yhteistyö yhteisöllisessä opiskeluhuoltotyössä. </a:t>
            </a:r>
            <a:r>
              <a:rPr kumimoji="0" lang="fi-FI" sz="25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(Apuna voi hyödyntää dia 14)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Lähde: Pirkanmaan yhteisöllisen opiskeluhuollon laatukäsikirja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sng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Yhteisöllisen opiskelijahuollon käsikirja</a:t>
            </a:r>
            <a:b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Ubuntu"/>
              </a:rPr>
            </a:b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Yhteisöllinen opiskelijahuolto – video</a:t>
            </a:r>
            <a:endParaRPr kumimoji="0" lang="fi-FI" sz="2000" b="0" i="0" u="none" strike="noStrike" kern="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351396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38FAC2-B3B9-4719-97D4-BC89EF1A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5079"/>
            <a:ext cx="12192000" cy="660610"/>
          </a:xfrm>
        </p:spPr>
        <p:txBody>
          <a:bodyPr>
            <a:normAutofit/>
          </a:bodyPr>
          <a:lstStyle/>
          <a:p>
            <a:r>
              <a:rPr lang="fi-FI" sz="3000" dirty="0">
                <a:solidFill>
                  <a:srgbClr val="00729A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Vanhemmat perusopetuksen yhteisöllisessä opiskeluhuollossa</a:t>
            </a:r>
            <a:endParaRPr lang="fi-FI" sz="3000" dirty="0">
              <a:solidFill>
                <a:srgbClr val="00729A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6407BB-9018-4C1C-A752-8658801A4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429"/>
            <a:ext cx="12112362" cy="544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2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0B0863-FF2A-4685-8FE9-4FE82E59D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484"/>
            <a:ext cx="11685998" cy="1325563"/>
          </a:xfrm>
        </p:spPr>
        <p:txBody>
          <a:bodyPr>
            <a:normAutofit/>
          </a:bodyPr>
          <a:lstStyle/>
          <a:p>
            <a:r>
              <a:rPr lang="fi-FI" dirty="0"/>
              <a:t>Kouluun kiinnittyminen ja ryhmäyttäminen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36D82BE-DA13-42C5-89D7-FA83E15CD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2697"/>
            <a:ext cx="12050877" cy="55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73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B92AA348-0500-456A-A75E-287C27C09140}"/>
              </a:ext>
            </a:extLst>
          </p:cNvPr>
          <p:cNvSpPr/>
          <p:nvPr/>
        </p:nvSpPr>
        <p:spPr>
          <a:xfrm>
            <a:off x="1191802" y="667820"/>
            <a:ext cx="9431676" cy="369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8C9BA96-BBDF-4D06-8D0F-30DE74DB7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717" y="1171253"/>
            <a:ext cx="12078984" cy="5311740"/>
          </a:xfrm>
        </p:spPr>
        <p:txBody>
          <a:bodyPr>
            <a:normAutofit/>
          </a:bodyPr>
          <a:lstStyle/>
          <a:p>
            <a:pPr algn="l"/>
            <a:r>
              <a:rPr lang="fi-FI" sz="3500" b="1" dirty="0">
                <a:solidFill>
                  <a:srgbClr val="00799A"/>
                </a:solidFill>
              </a:rPr>
              <a:t>9–12-vuotiaiden ajattelu </a:t>
            </a:r>
            <a:r>
              <a:rPr lang="fi-FI" sz="3500" dirty="0">
                <a:solidFill>
                  <a:srgbClr val="00799A"/>
                </a:solidFill>
              </a:rPr>
              <a:t>kehittyy merkittävästi </a:t>
            </a:r>
          </a:p>
          <a:p>
            <a:pPr algn="l"/>
            <a:endParaRPr lang="fi-FI" sz="2500" dirty="0">
              <a:solidFill>
                <a:srgbClr val="242424"/>
              </a:solidFill>
            </a:endParaRPr>
          </a:p>
          <a:p>
            <a:pPr algn="l"/>
            <a:r>
              <a:rPr lang="fi-FI" sz="2500" dirty="0">
                <a:solidFill>
                  <a:srgbClr val="242424"/>
                </a:solidFill>
              </a:rPr>
              <a:t>Heidän looginen päättelykykynsä, syy-seuraussuhteiden ymmärryksensä ja toiminnan suunnittelutaitonsa paranevat. </a:t>
            </a:r>
          </a:p>
          <a:p>
            <a:pPr algn="l"/>
            <a:r>
              <a:rPr lang="fi-FI" sz="2500" dirty="0">
                <a:solidFill>
                  <a:srgbClr val="242424"/>
                </a:solidFill>
              </a:rPr>
              <a:t>Vaikka ajattelu keskittyy konkreettisiin asioihin, lapset pohtivat myös elämän suuria kysymyksiä ja tarvitsevat aikuisen tukea.</a:t>
            </a:r>
          </a:p>
          <a:p>
            <a:pPr algn="l"/>
            <a:endParaRPr lang="fi-FI" sz="2500" dirty="0">
              <a:solidFill>
                <a:srgbClr val="242424"/>
              </a:solidFill>
            </a:endParaRPr>
          </a:p>
          <a:p>
            <a:pPr algn="l"/>
            <a:r>
              <a:rPr lang="fi-FI" sz="2500" dirty="0">
                <a:solidFill>
                  <a:srgbClr val="242424"/>
                </a:solidFill>
              </a:rPr>
              <a:t>Lapset ymmärtävät, mikä on totta ja mikä mielikuvitusta, </a:t>
            </a:r>
          </a:p>
          <a:p>
            <a:pPr algn="l"/>
            <a:r>
              <a:rPr lang="fi-FI" sz="2500" dirty="0">
                <a:solidFill>
                  <a:srgbClr val="242424"/>
                </a:solidFill>
              </a:rPr>
              <a:t>mutta tarvitsevat apua median viestien tulkitsemisessa. He haluavat rehellisiä vastauksia kysymyksiinsä, ja vanhempien on tasapainoiltava rehellisyyden ja turvallisuuden välillä. </a:t>
            </a:r>
          </a:p>
          <a:p>
            <a:pPr algn="l"/>
            <a:r>
              <a:rPr lang="fi-FI" sz="2500" b="1" dirty="0">
                <a:solidFill>
                  <a:srgbClr val="242424"/>
                </a:solidFill>
              </a:rPr>
              <a:t>Konkreettiset esimerkit ja käytännön toiminta tukevat oppimista.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5425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BC3CB32B-642E-4096-9BA3-36D5592B8A00}"/>
              </a:ext>
            </a:extLst>
          </p:cNvPr>
          <p:cNvSpPr/>
          <p:nvPr/>
        </p:nvSpPr>
        <p:spPr>
          <a:xfrm>
            <a:off x="1315091" y="636998"/>
            <a:ext cx="9339209" cy="3462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6D8C34-76D3-480E-8FED-64DA0E8D2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950359"/>
            <a:ext cx="12192000" cy="5851133"/>
          </a:xfrm>
        </p:spPr>
        <p:txBody>
          <a:bodyPr>
            <a:normAutofit/>
          </a:bodyPr>
          <a:lstStyle/>
          <a:p>
            <a:pPr algn="l"/>
            <a:r>
              <a:rPr lang="fi-FI" sz="3500" b="1" dirty="0">
                <a:solidFill>
                  <a:srgbClr val="00799A"/>
                </a:solidFill>
              </a:rPr>
              <a:t>9-vuotistaitteessa </a:t>
            </a:r>
            <a:r>
              <a:rPr lang="fi-FI" sz="3500" dirty="0">
                <a:solidFill>
                  <a:srgbClr val="00799A"/>
                </a:solidFill>
              </a:rPr>
              <a:t>lapsen yksilöllisyys vahvistuu</a:t>
            </a:r>
          </a:p>
          <a:p>
            <a:pPr algn="l"/>
            <a:endParaRPr lang="fi-FI" sz="2000" dirty="0">
              <a:solidFill>
                <a:srgbClr val="242424"/>
              </a:solidFill>
            </a:endParaRPr>
          </a:p>
          <a:p>
            <a:pPr algn="l"/>
            <a:r>
              <a:rPr lang="fi-FI" sz="2200" dirty="0">
                <a:solidFill>
                  <a:srgbClr val="242424"/>
                </a:solidFill>
              </a:rPr>
              <a:t>Tässä ikävaiheessa lapsi haluaa ilmaista mielipiteensä. Hän voi olla kriittinen itseään ja muita kohtaan, ja yhteistyöhalu voi vaihtua tiuskinnaksi. Hän vertaa itseään muihin, mikä voi aiheuttaa kriittisyyttä itseä kohtaan. </a:t>
            </a:r>
          </a:p>
          <a:p>
            <a:pPr algn="l"/>
            <a:r>
              <a:rPr lang="fi-FI" sz="2200" dirty="0">
                <a:solidFill>
                  <a:srgbClr val="242424"/>
                </a:solidFill>
              </a:rPr>
              <a:t>Joskus lapsi voi kokea vieraantuneisuuden tunteita pohtiessaan elämän tarkoitusta. </a:t>
            </a:r>
          </a:p>
          <a:p>
            <a:pPr algn="l"/>
            <a:r>
              <a:rPr lang="fi-FI" sz="2200" dirty="0">
                <a:solidFill>
                  <a:srgbClr val="242424"/>
                </a:solidFill>
              </a:rPr>
              <a:t>Lapsi nauttii saavutuksista ja tarvitsee sopivan vaativia vastuutehtäviä. Ympäristön vaikutus on merkittävä, ja </a:t>
            </a:r>
            <a:r>
              <a:rPr lang="fi-FI" sz="2200" b="1" dirty="0">
                <a:solidFill>
                  <a:srgbClr val="242424"/>
                </a:solidFill>
              </a:rPr>
              <a:t>vanhemman tuki on tärkeää kaikissa näissä vaiheissa: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242424"/>
                </a:solidFill>
              </a:rPr>
              <a:t>Kuuntele ja anna tehdä päätöksiä/ osallistua päätöksentekoon.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242424"/>
                </a:solidFill>
              </a:rPr>
              <a:t>Pysy rauhallisena, aseta rajat ja ole ymmärtäväinen.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242424"/>
                </a:solidFill>
              </a:rPr>
              <a:t>Kannusta keskittymään omiin vahvuuksiin.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242424"/>
                </a:solidFill>
              </a:rPr>
              <a:t>Keskustele ajatuksista ja tunteista.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242424"/>
                </a:solidFill>
              </a:rPr>
              <a:t>Anna sopivan vaativia tehtäviä ja kehu lasta.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200" b="1" dirty="0">
                <a:solidFill>
                  <a:srgbClr val="242424"/>
                </a:solidFill>
              </a:rPr>
              <a:t>Ole positiivinen roolimalli ja näytä kiinnostusta koulutyöhön sekä vapaa-aikaan.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395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4A1A1B6B-D3C6-4CEF-9F02-A7EB50F48E9C}"/>
              </a:ext>
            </a:extLst>
          </p:cNvPr>
          <p:cNvSpPr/>
          <p:nvPr/>
        </p:nvSpPr>
        <p:spPr>
          <a:xfrm>
            <a:off x="246580" y="195059"/>
            <a:ext cx="11866651" cy="703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6-luokan vanhempainillassa (kevät)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käsitellään nivelvaiheen sisällöt: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3200" kern="0" dirty="0">
              <a:solidFill>
                <a:prstClr val="black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200" kern="0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-K</a:t>
            </a:r>
            <a: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oulustruktuuri, mikä muuttuu yläkoulussa (aineenopetusjärjestelmä)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200" kern="0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-M</a:t>
            </a:r>
            <a: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iten toimitaan 7. luokan nivelessä.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200" kern="0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-</a:t>
            </a:r>
            <a: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Tietoisuuden herättäminen ja valmistautuminen ennakoivasti.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-Mahdollisuudet vaikuttaa: säännöllinen koulunkäynti!</a:t>
            </a:r>
          </a:p>
          <a:p>
            <a:pPr lvl="0"/>
            <a:r>
              <a:rPr lang="fi-FI" sz="2500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Poissaolot haastavat opintojen etenemistä ja arviointia.</a:t>
            </a:r>
            <a:endParaRPr lang="fi-FI" sz="3500" kern="0" dirty="0">
              <a:solidFill>
                <a:prstClr val="black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lvl="0"/>
            <a:endParaRPr lang="fi-FI" sz="2000" dirty="0">
              <a:solidFill>
                <a:prstClr val="black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lvl="0"/>
            <a:r>
              <a:rPr lang="fi-FI" sz="2000" u="sng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Esimerkit: </a:t>
            </a:r>
            <a:r>
              <a:rPr lang="fi-FI" sz="2000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luokkakohtainen eteneminen oppiaineissa ja poissaolot. Tähän voi kertoa esimerkin 7.luokan  äidinkielen / matematiikan etenemisestä. </a:t>
            </a:r>
          </a:p>
          <a:p>
            <a:pPr lvl="0"/>
            <a:r>
              <a:rPr lang="fi-FI" sz="2000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Opetuksen kuvaus ja arvioinnin avaaminen: monipuoliset näytöt mm. työskentely oppitunnilla ei vain kokeet. Lukujärjestyksissä jotkut oppiaineet järjestetään vain tiettynä ajankohtina ja poissaolojen sijoittuminen tähän ajankohtaan vaikeuttaa arviointia.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088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13FADA-844F-4F6C-B8AF-AFEA4D681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417" y="4900772"/>
            <a:ext cx="11801583" cy="1366463"/>
          </a:xfrm>
        </p:spPr>
        <p:txBody>
          <a:bodyPr>
            <a:noAutofit/>
          </a:bodyPr>
          <a:lstStyle/>
          <a:p>
            <a:r>
              <a:rPr lang="fi-FI" sz="3000" b="1" dirty="0"/>
              <a:t>Tämä muokattava materiaali on koottu 4-6-luokan vanhempainiltoja varten työn tueksi. </a:t>
            </a:r>
            <a:br>
              <a:rPr lang="fi-FI" sz="3000" dirty="0"/>
            </a:br>
            <a:r>
              <a:rPr lang="fi-FI" sz="3000" dirty="0"/>
              <a:t>Valitse osioita, lisää kunta- ja tai koulukohtaisia dioja ja </a:t>
            </a:r>
            <a:r>
              <a:rPr lang="fi-FI" sz="3000" b="1" dirty="0"/>
              <a:t>erityisesti keskustelkaa yhdessä aiheista, joista luokkasi hyötyy ja vanhemmat kokevat omakohtaiseksi </a:t>
            </a:r>
            <a:r>
              <a:rPr lang="fi-FI" sz="2000" dirty="0"/>
              <a:t>(esim. vanhempia tai luokkaa puhututtaneet asiat). </a:t>
            </a:r>
            <a:br>
              <a:rPr lang="fi-FI" sz="3000" dirty="0"/>
            </a:br>
            <a:endParaRPr lang="fi-FI" sz="30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67B433B-0BCC-4048-810F-BDCAB31BAF17}"/>
              </a:ext>
            </a:extLst>
          </p:cNvPr>
          <p:cNvSpPr txBox="1"/>
          <p:nvPr/>
        </p:nvSpPr>
        <p:spPr>
          <a:xfrm>
            <a:off x="5065160" y="1510301"/>
            <a:ext cx="462337" cy="452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5EE3B99-20D5-4CC7-B899-DC7460C5869B}"/>
              </a:ext>
            </a:extLst>
          </p:cNvPr>
          <p:cNvSpPr txBox="1"/>
          <p:nvPr/>
        </p:nvSpPr>
        <p:spPr>
          <a:xfrm rot="21224784">
            <a:off x="4972675" y="1441342"/>
            <a:ext cx="98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i="1" dirty="0">
                <a:solidFill>
                  <a:srgbClr val="00729A"/>
                </a:solidFill>
              </a:rPr>
              <a:t>DUN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6706FBA-1EE0-41F3-9B6D-3472655CCCE8}"/>
              </a:ext>
            </a:extLst>
          </p:cNvPr>
          <p:cNvSpPr txBox="1"/>
          <p:nvPr/>
        </p:nvSpPr>
        <p:spPr>
          <a:xfrm rot="21267738">
            <a:off x="2928136" y="2102193"/>
            <a:ext cx="275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i="1" dirty="0">
                <a:solidFill>
                  <a:srgbClr val="00729A"/>
                </a:solidFill>
              </a:rPr>
              <a:t>OPETTAJA</a:t>
            </a:r>
          </a:p>
        </p:txBody>
      </p:sp>
    </p:spTree>
    <p:extLst>
      <p:ext uri="{BB962C8B-B14F-4D97-AF65-F5344CB8AC3E}">
        <p14:creationId xmlns:p14="http://schemas.microsoft.com/office/powerpoint/2010/main" val="990817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8744278-FC97-4552-83A6-27E64CB9D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" y="613606"/>
            <a:ext cx="11980069" cy="61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59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E7ADC57C-90D8-47CA-B625-E3F7FFDAAB78}"/>
              </a:ext>
            </a:extLst>
          </p:cNvPr>
          <p:cNvSpPr/>
          <p:nvPr/>
        </p:nvSpPr>
        <p:spPr>
          <a:xfrm>
            <a:off x="769093" y="1310458"/>
            <a:ext cx="11220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300" b="1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Median käyttö "sovittujen sääntöjen ja rajojen sisällä"</a:t>
            </a:r>
            <a:endParaRPr lang="fi-FI" sz="2300" dirty="0">
              <a:solidFill>
                <a:srgbClr val="242424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fi-FI" sz="2000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9–12-vuotiaille suosikkikirjat, -sarjat, -pelit ja -yhtyeet ovat tärkeitä, ja netin ilmiöt ja yhteisöt merkityksellisiä. Ystävien mielipiteet vaikuttavat mediankäyttöön.</a:t>
            </a:r>
          </a:p>
          <a:p>
            <a:endParaRPr lang="fi-FI" sz="2300" b="1" dirty="0">
              <a:solidFill>
                <a:srgbClr val="242424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fi-FI" sz="2300" b="1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Koulun kännykkäkäytänteet:</a:t>
            </a:r>
          </a:p>
          <a:p>
            <a:r>
              <a:rPr lang="fi-FI" sz="2300" b="1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Vanhemman tuki:</a:t>
            </a:r>
            <a:endParaRPr lang="fi-FI" sz="2300" dirty="0">
              <a:solidFill>
                <a:srgbClr val="242424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Käytä mediaa yhdessä lapsen kanssa.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Huolehdi lapsen turvallisesta mediankäytöstä, ole avoin ja kiinnostunut.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Säätele ja rajoita mediankäyttöä selkein säännöin.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Sovi kännykän käytöstä ja muistuta, ettei sitä saa käyttää kiusaamiseen.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Kerro netin sopimattomasta ja laittomasta aineistosta, rohkaise kertomaan häiritsevistä kokemuksista.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Kiitä lasta kertomisesta ja pohtikaa yhdessä ratkaisuja.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Ole kiinnostunut lapsen mediankäytöstä, kunnioita hänen oikeuksiaan ja näytä esimerkkiä vastuullisesta käytöksestä.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Keskustele huolista avoimesti ja sopikaa viestien tarkistamisesta.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Seuraa omaa ja perheen mediankäyttöä, tarjoa lapselle aikaa ja yhteistä tekemistä.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37022EC-7635-4193-B265-75B037713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59" y="61646"/>
            <a:ext cx="567034" cy="93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A52D2B0-2E50-4D5A-A82A-87560E7E59C7}"/>
              </a:ext>
            </a:extLst>
          </p:cNvPr>
          <p:cNvSpPr/>
          <p:nvPr/>
        </p:nvSpPr>
        <p:spPr>
          <a:xfrm>
            <a:off x="255143" y="1450440"/>
            <a:ext cx="1120739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300" b="1" dirty="0">
                <a:solidFill>
                  <a:srgbClr val="00729A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9–12-vuotiaan sosiaalinen kehitys</a:t>
            </a:r>
            <a:endParaRPr lang="fi-FI" sz="2300" dirty="0">
              <a:solidFill>
                <a:srgbClr val="00729A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endParaRPr lang="fi-FI" sz="1900" b="1" dirty="0">
              <a:solidFill>
                <a:srgbClr val="242424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fi-FI" sz="2000" b="1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Kaverisuhteet</a:t>
            </a:r>
            <a:endParaRPr lang="fi-FI" sz="2000" dirty="0">
              <a:solidFill>
                <a:srgbClr val="242424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Merkitys</a:t>
            </a:r>
            <a:r>
              <a:rPr lang="fi-FI" sz="2000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: Kaverit ja heidän mielipiteensä ovat tärkeitä. Hyväksytyksi tuleminen ryhmässä on olennaista.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Haasteet</a:t>
            </a:r>
            <a:r>
              <a:rPr lang="fi-FI" sz="2000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: Ystävistä eroon joutuminen on vaikeaa. Luokkayhteisössä voi muodostua rooleja, kuten johtaja, pelle tai eristäytyjä.</a:t>
            </a:r>
          </a:p>
          <a:p>
            <a:endParaRPr lang="fi-FI" sz="2000" b="1" dirty="0">
              <a:solidFill>
                <a:srgbClr val="242424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fi-FI" sz="2000" b="1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Vanhemman tuki</a:t>
            </a:r>
            <a:endParaRPr lang="fi-FI" sz="2000" dirty="0">
              <a:solidFill>
                <a:srgbClr val="242424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Herkkä havainnointi</a:t>
            </a:r>
            <a:r>
              <a:rPr lang="fi-FI" sz="2000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: Ole tarkka lapsen viesteille. Puutu syrjintään tai kiusaamiseen hienotunteisesti mutta rohkeasti.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Keskustelu</a:t>
            </a:r>
            <a:r>
              <a:rPr lang="fi-FI" sz="2000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: Keskustele lapsen ja opettajan kanssa ongelmien ilmetessä. 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242424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1900" dirty="0">
              <a:solidFill>
                <a:srgbClr val="242424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1900" dirty="0">
              <a:solidFill>
                <a:srgbClr val="242424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1900" dirty="0">
              <a:solidFill>
                <a:srgbClr val="242424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fi-FI" sz="1900" dirty="0">
                <a:solidFill>
                  <a:srgbClr val="242424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	</a:t>
            </a:r>
            <a:endParaRPr lang="fi-FI" sz="2000" b="1" dirty="0">
              <a:solidFill>
                <a:srgbClr val="242424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21ACDD4-9ECA-4CBC-94C9-B63BD1951964}"/>
              </a:ext>
            </a:extLst>
          </p:cNvPr>
          <p:cNvSpPr/>
          <p:nvPr/>
        </p:nvSpPr>
        <p:spPr>
          <a:xfrm>
            <a:off x="729465" y="465376"/>
            <a:ext cx="83117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500" b="1" i="1" dirty="0">
                <a:solidFill>
                  <a:srgbClr val="00729A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”Ystävä- ja kaverisuhteet ovat yksi merkittävimpiä hyvinvointiin vaikuttavia tekijöitä koulussa”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2750A8D-27C8-41CB-B33D-61BC47EAB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43" y="5313017"/>
            <a:ext cx="9565758" cy="143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92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4E3256-21B8-4BFA-BC6D-D03A7FDE8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306" y="4708061"/>
            <a:ext cx="10515600" cy="888238"/>
          </a:xfrm>
        </p:spPr>
        <p:txBody>
          <a:bodyPr>
            <a:normAutofit/>
          </a:bodyPr>
          <a:lstStyle/>
          <a:p>
            <a:r>
              <a:rPr lang="fi-FI" sz="2500" dirty="0"/>
              <a:t>Lisätietoa: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7714C2-B599-45E8-8FB8-12E9C5B04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306" y="5691883"/>
            <a:ext cx="10515600" cy="765182"/>
          </a:xfrm>
        </p:spPr>
        <p:txBody>
          <a:bodyPr/>
          <a:lstStyle/>
          <a:p>
            <a:r>
              <a:rPr lang="fi-FI" dirty="0" err="1">
                <a:hlinkClick r:id="rId2"/>
              </a:rPr>
              <a:t>Eeventti</a:t>
            </a:r>
            <a:endParaRPr lang="fi-FI" dirty="0"/>
          </a:p>
          <a:p>
            <a:r>
              <a:rPr lang="fi-FI" dirty="0">
                <a:hlinkClick r:id="rId3"/>
              </a:rPr>
              <a:t>Kouluun kiinnittyminen ja poissaoloihin puuttuminen | Opetushallitus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69EF780-83FF-47A6-8972-A8AE76719F28}"/>
              </a:ext>
            </a:extLst>
          </p:cNvPr>
          <p:cNvSpPr txBox="1"/>
          <p:nvPr/>
        </p:nvSpPr>
        <p:spPr>
          <a:xfrm>
            <a:off x="236306" y="2524892"/>
            <a:ext cx="1152760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b="1" dirty="0">
                <a:solidFill>
                  <a:srgbClr val="00729A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Kiitos! Teet tärkeää työtä.</a:t>
            </a:r>
          </a:p>
          <a:p>
            <a:endParaRPr lang="fi-FI" b="1" dirty="0">
              <a:solidFill>
                <a:srgbClr val="00729A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fi-FI" b="1" dirty="0">
                <a:solidFill>
                  <a:srgbClr val="00729A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Läsnä-hankkeen operatiivinen ryhmä</a:t>
            </a:r>
          </a:p>
          <a:p>
            <a:pPr lvl="0"/>
            <a:r>
              <a:rPr lang="fi-FI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Viivi Ahola, mielen hyvinvoinnin koordinaattori, Lempäälä</a:t>
            </a:r>
            <a:endParaRPr lang="fi-FI" b="1" dirty="0">
              <a:solidFill>
                <a:srgbClr val="00729A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lvl="0"/>
            <a:r>
              <a:rPr lang="fi-FI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Laura Autio, kasvatuksen ja opetuksen suunnittelija, Ylöjärvi. </a:t>
            </a:r>
          </a:p>
          <a:p>
            <a:pPr lvl="0"/>
            <a:r>
              <a:rPr lang="fi-FI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Jeni Jaatinen, erityisopettaja, Orivesi. </a:t>
            </a:r>
          </a:p>
          <a:p>
            <a:r>
              <a:rPr lang="fi-FI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Tiina Lammi, koordinoiva erityisopettaja, Pirkkala. </a:t>
            </a:r>
          </a:p>
          <a:p>
            <a:pPr lvl="0"/>
            <a:r>
              <a:rPr lang="fi-FI" dirty="0">
                <a:solidFill>
                  <a:prstClr val="black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Maija Loukonen, projektipäällikkö Tampere. </a:t>
            </a:r>
          </a:p>
          <a:p>
            <a:endParaRPr lang="fi-FI" b="1" dirty="0">
              <a:solidFill>
                <a:srgbClr val="0072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5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uokaaviosymboli: Liitin 1">
            <a:extLst>
              <a:ext uri="{FF2B5EF4-FFF2-40B4-BE49-F238E27FC236}">
                <a16:creationId xmlns:a16="http://schemas.microsoft.com/office/drawing/2014/main" id="{4DD51A30-75B3-44CC-B8C4-CA5AB3014C81}"/>
              </a:ext>
            </a:extLst>
          </p:cNvPr>
          <p:cNvSpPr/>
          <p:nvPr/>
        </p:nvSpPr>
        <p:spPr>
          <a:xfrm>
            <a:off x="7233007" y="2167847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26A129B-2A5F-4BB5-A607-547CBEAD3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289"/>
            <a:ext cx="12095622" cy="673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2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7815E11A-93C7-4586-986B-0335F36CC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838326" cy="1325563"/>
          </a:xfrm>
        </p:spPr>
        <p:txBody>
          <a:bodyPr/>
          <a:lstStyle/>
          <a:p>
            <a:r>
              <a:rPr lang="fi-FI" b="1" dirty="0"/>
              <a:t>Jokainen koulupäivä on tärkeä!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577D0C4E-CF3B-4A6C-A1BC-9EB28AE96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4000" b="1" kern="0" dirty="0">
                <a:solidFill>
                  <a:srgbClr val="212121"/>
                </a:solidFill>
                <a:latin typeface="Calibri" panose="020F0502020204030204"/>
                <a:cs typeface="+mn-cs"/>
              </a:rPr>
              <a:t>Poissaolot koulusta </a:t>
            </a:r>
          </a:p>
          <a:p>
            <a:pPr marL="0" indent="0" algn="ctr">
              <a:buNone/>
            </a:pPr>
            <a:r>
              <a:rPr lang="fi-FI" sz="4000" b="1" kern="0" dirty="0">
                <a:solidFill>
                  <a:srgbClr val="212121"/>
                </a:solidFill>
                <a:latin typeface="Calibri" panose="020F0502020204030204"/>
                <a:cs typeface="+mn-cs"/>
              </a:rPr>
              <a:t>vaikuttavat </a:t>
            </a:r>
          </a:p>
          <a:p>
            <a:pPr marL="0" indent="0" algn="ctr">
              <a:buNone/>
            </a:pPr>
            <a:r>
              <a:rPr lang="fi-FI" sz="4000" b="1" kern="0" dirty="0">
                <a:solidFill>
                  <a:srgbClr val="212121"/>
                </a:solidFill>
                <a:latin typeface="Calibri" panose="020F0502020204030204"/>
                <a:cs typeface="+mn-cs"/>
              </a:rPr>
              <a:t>oppimisen edistymiseen </a:t>
            </a:r>
          </a:p>
          <a:p>
            <a:pPr marL="0" indent="0" algn="ctr">
              <a:buNone/>
            </a:pPr>
            <a:r>
              <a:rPr lang="fi-FI" sz="4000" b="1" kern="0" dirty="0">
                <a:solidFill>
                  <a:srgbClr val="212121"/>
                </a:solidFill>
                <a:latin typeface="Calibri" panose="020F0502020204030204"/>
                <a:cs typeface="+mn-cs"/>
              </a:rPr>
              <a:t>ja </a:t>
            </a:r>
          </a:p>
          <a:p>
            <a:pPr marL="0" indent="0" algn="ctr">
              <a:buNone/>
            </a:pPr>
            <a:r>
              <a:rPr lang="fi-FI" sz="4000" b="1" kern="0" dirty="0">
                <a:solidFill>
                  <a:srgbClr val="212121"/>
                </a:solidFill>
                <a:latin typeface="Calibri" panose="020F0502020204030204"/>
                <a:cs typeface="+mn-cs"/>
              </a:rPr>
              <a:t>hyvinvointiin.</a:t>
            </a:r>
            <a:endParaRPr lang="fi-FI" sz="400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40097D4-CAF2-4ABC-B406-E3B0DB484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652" y="5708634"/>
            <a:ext cx="567034" cy="93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3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130B0DE8-4D2B-4D77-BD75-AABB4363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0466"/>
            <a:ext cx="7315200" cy="744484"/>
          </a:xfrm>
        </p:spPr>
        <p:txBody>
          <a:bodyPr/>
          <a:lstStyle/>
          <a:p>
            <a:r>
              <a:rPr lang="fi-FI" dirty="0"/>
              <a:t>Tutkimuksia:</a:t>
            </a:r>
          </a:p>
        </p:txBody>
      </p:sp>
      <p:pic>
        <p:nvPicPr>
          <p:cNvPr id="2" name="Sisällön paikkamerkki 1">
            <a:extLst>
              <a:ext uri="{FF2B5EF4-FFF2-40B4-BE49-F238E27FC236}">
                <a16:creationId xmlns:a16="http://schemas.microsoft.com/office/drawing/2014/main" id="{2D8E0F3E-4B8E-4EB4-9021-7CDC29256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8446" y="934950"/>
            <a:ext cx="8083078" cy="531173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92F7AAA9-6E76-4B4A-9278-AB0D3E670178}"/>
              </a:ext>
            </a:extLst>
          </p:cNvPr>
          <p:cNvSpPr txBox="1"/>
          <p:nvPr/>
        </p:nvSpPr>
        <p:spPr>
          <a:xfrm>
            <a:off x="3821987" y="6376103"/>
            <a:ext cx="8558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Lisätietoa: </a:t>
            </a:r>
            <a:r>
              <a:rPr lang="fi-FI" sz="1600" dirty="0">
                <a:hlinkClick r:id="rId3"/>
              </a:rPr>
              <a:t>Sitouttavan kouluyhteisötyön arviointi | Kansallinen koulutuksen arviointikeskus (Karvi)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34921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82CFE5-9855-432E-A8CF-EEB05E95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18" y="241835"/>
            <a:ext cx="6239256" cy="1325563"/>
          </a:xfrm>
        </p:spPr>
        <p:txBody>
          <a:bodyPr/>
          <a:lstStyle/>
          <a:p>
            <a:r>
              <a:rPr lang="fi-FI" dirty="0"/>
              <a:t>Läsnäolon tukeminen ja poissaolojen seuranta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4B7B1C-A350-4F70-BC99-E38E03F6A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42" y="1825624"/>
            <a:ext cx="7849456" cy="4790541"/>
          </a:xfrm>
        </p:spPr>
        <p:txBody>
          <a:bodyPr>
            <a:normAutofit fontScale="92500" lnSpcReduction="20000"/>
          </a:bodyPr>
          <a:lstStyle/>
          <a:p>
            <a:r>
              <a:rPr lang="fi-FI" dirty="0">
                <a:solidFill>
                  <a:srgbClr val="3E454C"/>
                </a:solidFill>
              </a:rPr>
              <a:t>Tampereen kaupunkiseudun kunnissa on luotu suunnitelma läsnäolon tukemiseen ja poissaolojen seurantaan. Malli perustuu opetussuunnitelmaan ja perusopetuslain </a:t>
            </a:r>
          </a:p>
          <a:p>
            <a:r>
              <a:rPr lang="fi-FI" i="1" dirty="0"/>
              <a:t>26§ Poissaolojen ennaltaehkäisy, systemaattinen seuranta sekä poissaoloihin puuttuminen. </a:t>
            </a:r>
          </a:p>
          <a:p>
            <a:endParaRPr lang="fi-FI" i="1" dirty="0">
              <a:solidFill>
                <a:srgbClr val="3E454C"/>
              </a:solidFill>
            </a:endParaRPr>
          </a:p>
          <a:p>
            <a:r>
              <a:rPr lang="fi-FI" dirty="0">
                <a:solidFill>
                  <a:srgbClr val="3E454C"/>
                </a:solidFill>
                <a:ea typeface="open sans"/>
                <a:cs typeface="open sans"/>
              </a:rPr>
              <a:t>Mallin tavoitteena on tukea oppilaita, koteja sekä koulujen henkilökuntaa koulunkäyntiin ja kouluyhteisöön sitouttavissa sekä </a:t>
            </a:r>
          </a:p>
          <a:p>
            <a:pPr marL="0" indent="0">
              <a:buNone/>
            </a:pPr>
            <a:r>
              <a:rPr lang="fi-FI" dirty="0">
                <a:solidFill>
                  <a:srgbClr val="3E454C"/>
                </a:solidFill>
              </a:rPr>
              <a:t>poissaolojen vaikutuksia ennaltaehkäisevissä </a:t>
            </a:r>
          </a:p>
          <a:p>
            <a:pPr marL="0" indent="0">
              <a:buNone/>
            </a:pPr>
            <a:r>
              <a:rPr lang="fi-FI" dirty="0">
                <a:solidFill>
                  <a:srgbClr val="3E454C"/>
                </a:solidFill>
              </a:rPr>
              <a:t>ja korjaavissa käytänteissä.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038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FA9192-9C6E-4457-9902-D6B97E1A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02" y="25685"/>
            <a:ext cx="9918843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Läsnäolon jana ja tukitoimet</a:t>
            </a:r>
            <a:br>
              <a:rPr lang="fi-FI" dirty="0"/>
            </a:br>
            <a:r>
              <a:rPr lang="fi-FI" sz="2800" dirty="0"/>
              <a:t>-Läsnäolon tukemisen ja poissaolojen seurannan suunnitelma</a:t>
            </a:r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62C8EECA-6F01-464D-9A7C-7947827F0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2658"/>
            <a:ext cx="11918879" cy="5264252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2F2DB615-9A24-4F50-A174-EC091BFA12DD}"/>
              </a:ext>
            </a:extLst>
          </p:cNvPr>
          <p:cNvSpPr/>
          <p:nvPr/>
        </p:nvSpPr>
        <p:spPr>
          <a:xfrm>
            <a:off x="201202" y="6462983"/>
            <a:ext cx="11172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www.koulukunnossa.fi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</a:rPr>
              <a:t>  poissaolojen kehittymisen jatkumo,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www.papunet.fi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</a:rPr>
              <a:t> koulukuva</a:t>
            </a:r>
          </a:p>
        </p:txBody>
      </p:sp>
    </p:spTree>
    <p:extLst>
      <p:ext uri="{BB962C8B-B14F-4D97-AF65-F5344CB8AC3E}">
        <p14:creationId xmlns:p14="http://schemas.microsoft.com/office/powerpoint/2010/main" val="159508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537C4C-BE46-445A-8D00-BDD606AB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18255"/>
            <a:ext cx="9372908" cy="1325563"/>
          </a:xfrm>
        </p:spPr>
        <p:txBody>
          <a:bodyPr/>
          <a:lstStyle/>
          <a:p>
            <a:r>
              <a:rPr lang="fi-FI" dirty="0"/>
              <a:t>Kuntakohtaisten tarkennusten dia/ -t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0D5D67-A2CA-429A-9F84-6163ED07B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5" y="1407756"/>
            <a:ext cx="11589249" cy="4769207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Opetuksen järjestäjä päättää ja kuvaa paikallisessa opetussuunnitelmassa toimintamallin oppilaiden poissaolojen ehkäisemiseksi ja suunnitelmalliseksi seuraamiseksi sekä niihin puuttumiseksi.  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Esimerkki dia 6 Tampereen perusopetus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2DE55-DDF6-46AA-ACAE-5BA16A5FEF25}"/>
              </a:ext>
            </a:extLst>
          </p:cNvPr>
          <p:cNvSpPr/>
          <p:nvPr/>
        </p:nvSpPr>
        <p:spPr>
          <a:xfrm>
            <a:off x="8928243" y="30822"/>
            <a:ext cx="3174714" cy="698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57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2CCBFD6-ED92-46CC-A2C1-7916BF4A9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62" y="1139912"/>
            <a:ext cx="11995075" cy="4870902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909F7F0C-A409-40A5-AC3C-493EB8A4C857}"/>
              </a:ext>
            </a:extLst>
          </p:cNvPr>
          <p:cNvSpPr/>
          <p:nvPr/>
        </p:nvSpPr>
        <p:spPr>
          <a:xfrm>
            <a:off x="9037834" y="133035"/>
            <a:ext cx="3061699" cy="575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2725445-4E20-40C7-815E-728ED2D8C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0680" y="235778"/>
            <a:ext cx="1556280" cy="57535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45E6E09-333C-42E9-B6F1-ABE6110A6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67" y="6132357"/>
            <a:ext cx="1175764" cy="41447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C1BC859E-1E96-4D92-95F3-7F11739B888F}"/>
              </a:ext>
            </a:extLst>
          </p:cNvPr>
          <p:cNvSpPr/>
          <p:nvPr/>
        </p:nvSpPr>
        <p:spPr>
          <a:xfrm>
            <a:off x="0" y="6488668"/>
            <a:ext cx="5700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kern="0" dirty="0">
                <a:solidFill>
                  <a:srgbClr val="212121">
                    <a:tint val="75000"/>
                  </a:srgb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www.koulukunnossa.fi</a:t>
            </a:r>
            <a:r>
              <a:rPr lang="fi-FI" kern="0" dirty="0">
                <a:solidFill>
                  <a:srgbClr val="212121">
                    <a:tint val="75000"/>
                  </a:srgbClr>
                </a:solidFill>
              </a:rPr>
              <a:t>  poissaolojen kehittymisen jatkumo</a:t>
            </a:r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8D059836-7527-4CCC-8AF0-5009FBD3849E}"/>
              </a:ext>
            </a:extLst>
          </p:cNvPr>
          <p:cNvSpPr/>
          <p:nvPr/>
        </p:nvSpPr>
        <p:spPr>
          <a:xfrm>
            <a:off x="92467" y="76104"/>
            <a:ext cx="112022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dirty="0">
                <a:solidFill>
                  <a:srgbClr val="00799A"/>
                </a:solidFill>
                <a:latin typeface="Posterama" panose="020B0604020202020204" pitchFamily="34" charset="0"/>
                <a:ea typeface="+mj-ea"/>
                <a:cs typeface="Posterama" panose="020B0604020202020204" pitchFamily="34" charset="0"/>
              </a:rPr>
              <a:t>Läsnäolon jana ja tukitoimet</a:t>
            </a:r>
            <a:br>
              <a:rPr lang="fi-FI" sz="4000" dirty="0">
                <a:solidFill>
                  <a:srgbClr val="00799A"/>
                </a:solidFill>
                <a:latin typeface="Posterama" panose="020B0604020202020204" pitchFamily="34" charset="0"/>
                <a:ea typeface="+mj-ea"/>
                <a:cs typeface="Posterama" panose="020B0604020202020204" pitchFamily="34" charset="0"/>
              </a:rPr>
            </a:br>
            <a:r>
              <a:rPr lang="fi-FI" sz="2800" dirty="0">
                <a:solidFill>
                  <a:srgbClr val="00799A"/>
                </a:solidFill>
                <a:latin typeface="Posterama" panose="020B0604020202020204" pitchFamily="34" charset="0"/>
                <a:ea typeface="+mj-ea"/>
                <a:cs typeface="Posterama" panose="020B0604020202020204" pitchFamily="34" charset="0"/>
              </a:rPr>
              <a:t>-Läsnäolon tukemisen ja poissaolojen seurannan suunnitelma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5705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KS - Värimalli 1">
      <a:dk1>
        <a:srgbClr val="222222"/>
      </a:dk1>
      <a:lt1>
        <a:srgbClr val="FFFFFF"/>
      </a:lt1>
      <a:dk2>
        <a:srgbClr val="007899"/>
      </a:dk2>
      <a:lt2>
        <a:srgbClr val="FFFFFF"/>
      </a:lt2>
      <a:accent1>
        <a:srgbClr val="357769"/>
      </a:accent1>
      <a:accent2>
        <a:srgbClr val="7FC341"/>
      </a:accent2>
      <a:accent3>
        <a:srgbClr val="FFD668"/>
      </a:accent3>
      <a:accent4>
        <a:srgbClr val="F78D1D"/>
      </a:accent4>
      <a:accent5>
        <a:srgbClr val="007899"/>
      </a:accent5>
      <a:accent6>
        <a:srgbClr val="F7403F"/>
      </a:accent6>
      <a:hlink>
        <a:srgbClr val="003590"/>
      </a:hlink>
      <a:folHlink>
        <a:srgbClr val="9211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F163FC393F752438C91A2EDBD4160F4" ma:contentTypeVersion="18" ma:contentTypeDescription="Luo uusi asiakirja." ma:contentTypeScope="" ma:versionID="69190d3dd7186f22cfd40831f26a47bd">
  <xsd:schema xmlns:xsd="http://www.w3.org/2001/XMLSchema" xmlns:xs="http://www.w3.org/2001/XMLSchema" xmlns:p="http://schemas.microsoft.com/office/2006/metadata/properties" xmlns:ns1="http://schemas.microsoft.com/sharepoint/v3" xmlns:ns3="2966eb58-2db1-4cd0-9544-5651b5737087" xmlns:ns4="3bcef925-d886-41c1-a91f-4f1a6877d63f" targetNamespace="http://schemas.microsoft.com/office/2006/metadata/properties" ma:root="true" ma:fieldsID="60c38bf2e535e564ce4d420007edba9d" ns1:_="" ns3:_="" ns4:_="">
    <xsd:import namespace="http://schemas.microsoft.com/sharepoint/v3"/>
    <xsd:import namespace="2966eb58-2db1-4cd0-9544-5651b5737087"/>
    <xsd:import namespace="3bcef925-d886-41c1-a91f-4f1a6877d63f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6eb58-2db1-4cd0-9544-5651b57370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ef925-d886-41c1-a91f-4f1a6877d6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2966eb58-2db1-4cd0-9544-5651b5737087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1EB8EE1-FF77-437B-914D-8D5E044EC7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B63BB6-C193-4191-9F37-D1C5F8D320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966eb58-2db1-4cd0-9544-5651b5737087"/>
    <ds:schemaRef ds:uri="3bcef925-d886-41c1-a91f-4f1a6877d6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FD854D-5F0D-4BC8-8AEA-13E9E4ECF1D1}">
  <ds:schemaRefs>
    <ds:schemaRef ds:uri="http://purl.org/dc/elements/1.1/"/>
    <ds:schemaRef ds:uri="http://schemas.microsoft.com/office/2006/metadata/properties"/>
    <ds:schemaRef ds:uri="2966eb58-2db1-4cd0-9544-5651b5737087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bcef925-d886-41c1-a91f-4f1a6877d63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910</Words>
  <Application>Microsoft Office PowerPoint</Application>
  <PresentationFormat>Laajakuva</PresentationFormat>
  <Paragraphs>121</Paragraphs>
  <Slides>23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9" baseType="lpstr">
      <vt:lpstr>Arial</vt:lpstr>
      <vt:lpstr>Calibri</vt:lpstr>
      <vt:lpstr>Open Sans</vt:lpstr>
      <vt:lpstr>Posterama</vt:lpstr>
      <vt:lpstr>Ubuntu</vt:lpstr>
      <vt:lpstr>Office-teema</vt:lpstr>
      <vt:lpstr>Kouluun kiinnittymisen tukeminen</vt:lpstr>
      <vt:lpstr>Tämä muokattava materiaali on koottu 4-6-luokan vanhempainiltoja varten työn tueksi.  Valitse osioita, lisää kunta- ja tai koulukohtaisia dioja ja erityisesti keskustelkaa yhdessä aiheista, joista luokkasi hyötyy ja vanhemmat kokevat omakohtaiseksi (esim. vanhempia tai luokkaa puhututtaneet asiat).  </vt:lpstr>
      <vt:lpstr>PowerPoint-esitys</vt:lpstr>
      <vt:lpstr>Jokainen koulupäivä on tärkeä!</vt:lpstr>
      <vt:lpstr>Tutkimuksia:</vt:lpstr>
      <vt:lpstr>Läsnäolon tukeminen ja poissaolojen seuranta</vt:lpstr>
      <vt:lpstr>Läsnäolon jana ja tukitoimet -Läsnäolon tukemisen ja poissaolojen seurannan suunnitelma</vt:lpstr>
      <vt:lpstr>Kuntakohtaisten tarkennusten dia/ -t</vt:lpstr>
      <vt:lpstr>PowerPoint-esitys</vt:lpstr>
      <vt:lpstr>Yhteistyö kotien kanssa</vt:lpstr>
      <vt:lpstr>Koulupoissaolojen varhaiset varoitusmerkit - taustalla monia erilaisia syitä tai useamman taustasyyn yhteisvaikutus</vt:lpstr>
      <vt:lpstr>Läsnäolon tukeminen ja poissaolon ehkäiseminen</vt:lpstr>
      <vt:lpstr>Muokattava/-t dia/-t</vt:lpstr>
      <vt:lpstr>Muokattava dia: Yhteisöllinen opiskeluhuolto</vt:lpstr>
      <vt:lpstr>Vanhemmat perusopetuksen yhteisöllisessä opiskeluhuollossa</vt:lpstr>
      <vt:lpstr>Kouluun kiinnittyminen ja ryhmäyttäminen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Lisätietoa: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Juho</dc:creator>
  <cp:lastModifiedBy>Loukonen Maija</cp:lastModifiedBy>
  <cp:revision>48</cp:revision>
  <dcterms:created xsi:type="dcterms:W3CDTF">2020-08-27T04:50:54Z</dcterms:created>
  <dcterms:modified xsi:type="dcterms:W3CDTF">2024-12-20T12:54:53Z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0x0101000F163FC393F752438C91A2EDBD4160F4</vt:lpwstr>
  </property>
</Properties>
</file>